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365" r:id="rId3"/>
    <p:sldId id="408" r:id="rId4"/>
    <p:sldId id="409" r:id="rId5"/>
    <p:sldId id="410" r:id="rId6"/>
    <p:sldId id="411" r:id="rId7"/>
    <p:sldId id="412" r:id="rId8"/>
    <p:sldId id="413" r:id="rId9"/>
    <p:sldId id="414" r:id="rId10"/>
    <p:sldId id="415" r:id="rId11"/>
    <p:sldId id="416" r:id="rId12"/>
    <p:sldId id="390" r:id="rId13"/>
    <p:sldId id="417" r:id="rId14"/>
    <p:sldId id="407" r:id="rId15"/>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54"/>
    <a:srgbClr val="003399"/>
    <a:srgbClr val="1D1D59"/>
    <a:srgbClr val="333399"/>
    <a:srgbClr val="001746"/>
    <a:srgbClr val="002164"/>
    <a:srgbClr val="002570"/>
    <a:srgbClr val="003192"/>
    <a:srgbClr val="003FBC"/>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10" autoAdjust="0"/>
  </p:normalViewPr>
  <p:slideViewPr>
    <p:cSldViewPr>
      <p:cViewPr varScale="1">
        <p:scale>
          <a:sx n="47" d="100"/>
          <a:sy n="47" d="100"/>
        </p:scale>
        <p:origin x="1392" y="36"/>
      </p:cViewPr>
      <p:guideLst>
        <p:guide orient="horz" pos="2160"/>
        <p:guide pos="3840"/>
      </p:guideLst>
    </p:cSldViewPr>
  </p:slideViewPr>
  <p:notesTextViewPr>
    <p:cViewPr>
      <p:scale>
        <a:sx n="100" d="100"/>
        <a:sy n="100" d="100"/>
      </p:scale>
      <p:origin x="0" y="0"/>
    </p:cViewPr>
  </p:notesTextViewPr>
  <p:notesViewPr>
    <p:cSldViewPr>
      <p:cViewPr varScale="1">
        <p:scale>
          <a:sx n="56" d="100"/>
          <a:sy n="56" d="100"/>
        </p:scale>
        <p:origin x="-283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C1E21F3-EA84-4921-94DD-04A211CB28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pt-BR"/>
          </a:p>
        </p:txBody>
      </p:sp>
      <p:sp>
        <p:nvSpPr>
          <p:cNvPr id="3" name="Espaço Reservado para Data 2">
            <a:extLst>
              <a:ext uri="{FF2B5EF4-FFF2-40B4-BE49-F238E27FC236}">
                <a16:creationId xmlns:a16="http://schemas.microsoft.com/office/drawing/2014/main" id="{6CFE7E0D-F9F8-47B7-A275-F9734D49254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35CB32EF-2A78-48F5-BB2B-E07C20A3FD90}" type="datetimeFigureOut">
              <a:rPr lang="pt-BR"/>
              <a:pPr>
                <a:defRPr/>
              </a:pPr>
              <a:t>28/09/2021</a:t>
            </a:fld>
            <a:endParaRPr lang="pt-BR"/>
          </a:p>
        </p:txBody>
      </p:sp>
      <p:sp>
        <p:nvSpPr>
          <p:cNvPr id="4" name="Espaço Reservado para Imagem de Slide 3">
            <a:extLst>
              <a:ext uri="{FF2B5EF4-FFF2-40B4-BE49-F238E27FC236}">
                <a16:creationId xmlns:a16="http://schemas.microsoft.com/office/drawing/2014/main" id="{1673CE53-A880-4A65-9CBB-F64C341D3D1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8F70E84F-F4E5-431F-A9BA-28916E9B01C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id="{230CC446-3544-4368-9EE5-DD672D437FE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pt-BR"/>
          </a:p>
        </p:txBody>
      </p:sp>
      <p:sp>
        <p:nvSpPr>
          <p:cNvPr id="7" name="Espaço Reservado para Número de Slide 6">
            <a:extLst>
              <a:ext uri="{FF2B5EF4-FFF2-40B4-BE49-F238E27FC236}">
                <a16:creationId xmlns:a16="http://schemas.microsoft.com/office/drawing/2014/main" id="{5262B0BB-BF4F-48AC-8BCC-D97CB353883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A422CC4-D56C-4270-8EEA-65443C072259}"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a:extLst>
              <a:ext uri="{FF2B5EF4-FFF2-40B4-BE49-F238E27FC236}">
                <a16:creationId xmlns:a16="http://schemas.microsoft.com/office/drawing/2014/main" id="{51E1A3A5-CE5D-4D41-986A-2A97DD67234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a:extLst>
              <a:ext uri="{FF2B5EF4-FFF2-40B4-BE49-F238E27FC236}">
                <a16:creationId xmlns:a16="http://schemas.microsoft.com/office/drawing/2014/main" id="{D38F6EC6-29E1-4057-A078-F33435F4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sz="2000" b="1" dirty="0"/>
              <a:t>www.4tons.com.br</a:t>
            </a:r>
          </a:p>
          <a:p>
            <a:pPr algn="ctr" eaLnBrk="1" hangingPunct="1">
              <a:spcBef>
                <a:spcPct val="0"/>
              </a:spcBef>
            </a:pPr>
            <a:r>
              <a:rPr lang="pt-BR" altLang="pt-BR" sz="2000" b="1" dirty="0"/>
              <a:t>Pr. Marcelo Augusto de Carvalho</a:t>
            </a:r>
          </a:p>
          <a:p>
            <a:pPr eaLnBrk="1" hangingPunct="1">
              <a:spcBef>
                <a:spcPct val="0"/>
              </a:spcBef>
            </a:pPr>
            <a:endParaRPr lang="pt-BR" altLang="pt-BR" sz="20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pt-BR" sz="2000" b="1" kern="1200" dirty="0">
                <a:solidFill>
                  <a:schemeClr val="tx1"/>
                </a:solidFill>
                <a:effectLst/>
                <a:latin typeface="+mn-lt"/>
                <a:ea typeface="+mn-ea"/>
                <a:cs typeface="+mn-cs"/>
              </a:rPr>
              <a:t>Fonte: Lição da Escola Sabatina, jul-ago-set-2021, CPB.</a:t>
            </a:r>
          </a:p>
          <a:p>
            <a:pPr marL="0" marR="0" lvl="0" indent="0" algn="l" defTabSz="914400" rtl="0" eaLnBrk="1" fontAlgn="base" latinLnBrk="0" hangingPunct="1">
              <a:lnSpc>
                <a:spcPct val="100000"/>
              </a:lnSpc>
              <a:spcBef>
                <a:spcPct val="0"/>
              </a:spcBef>
              <a:spcAft>
                <a:spcPct val="0"/>
              </a:spcAft>
              <a:buClrTx/>
              <a:buSzTx/>
              <a:buFontTx/>
              <a:buNone/>
              <a:tabLst/>
              <a:defRPr/>
            </a:pPr>
            <a:r>
              <a:rPr lang="pt-BR" sz="2000" b="1" kern="1200" dirty="0">
                <a:solidFill>
                  <a:schemeClr val="tx1"/>
                </a:solidFill>
                <a:effectLst/>
                <a:latin typeface="+mn-lt"/>
                <a:ea typeface="+mn-ea"/>
                <a:cs typeface="+mn-cs"/>
              </a:rPr>
              <a:t>Autores: Gerald </a:t>
            </a:r>
            <a:r>
              <a:rPr lang="pt-BR" sz="2000" b="1" kern="1200" dirty="0" err="1">
                <a:solidFill>
                  <a:schemeClr val="tx1"/>
                </a:solidFill>
                <a:effectLst/>
                <a:latin typeface="+mn-lt"/>
                <a:ea typeface="+mn-ea"/>
                <a:cs typeface="+mn-cs"/>
              </a:rPr>
              <a:t>Klingbeil</a:t>
            </a:r>
            <a:r>
              <a:rPr lang="pt-BR" sz="2000" b="1" kern="1200" dirty="0">
                <a:solidFill>
                  <a:schemeClr val="tx1"/>
                </a:solidFill>
                <a:effectLst/>
                <a:latin typeface="+mn-lt"/>
                <a:ea typeface="+mn-ea"/>
                <a:cs typeface="+mn-cs"/>
              </a:rPr>
              <a:t> e Chantal </a:t>
            </a:r>
            <a:r>
              <a:rPr lang="pt-BR" sz="2000" b="1" kern="1200" dirty="0" err="1">
                <a:solidFill>
                  <a:schemeClr val="tx1"/>
                </a:solidFill>
                <a:effectLst/>
                <a:latin typeface="+mn-lt"/>
                <a:ea typeface="+mn-ea"/>
                <a:cs typeface="+mn-cs"/>
              </a:rPr>
              <a:t>Klingbeil</a:t>
            </a:r>
            <a:endParaRPr lang="pt-BR" sz="20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pt-BR" sz="2000" b="1" kern="1200" dirty="0">
                <a:solidFill>
                  <a:schemeClr val="tx1"/>
                </a:solidFill>
                <a:effectLst/>
                <a:latin typeface="+mn-lt"/>
                <a:ea typeface="+mn-ea"/>
                <a:cs typeface="+mn-cs"/>
              </a:rPr>
              <a:t>Adaptação: Pr. </a:t>
            </a:r>
            <a:r>
              <a:rPr lang="pt-BR" sz="2000" b="1" kern="1200">
                <a:solidFill>
                  <a:schemeClr val="tx1"/>
                </a:solidFill>
                <a:effectLst/>
                <a:latin typeface="+mn-lt"/>
                <a:ea typeface="+mn-ea"/>
                <a:cs typeface="+mn-cs"/>
              </a:rPr>
              <a:t>Marcelo Augusto de Carvalho 27/08/2021 Artur Nogueira SP</a:t>
            </a:r>
          </a:p>
          <a:p>
            <a:pPr eaLnBrk="1" hangingPunct="1">
              <a:spcBef>
                <a:spcPct val="0"/>
              </a:spcBef>
            </a:pPr>
            <a:endParaRPr lang="pt-BR" altLang="pt-BR" sz="2000" b="1" dirty="0"/>
          </a:p>
        </p:txBody>
      </p:sp>
      <p:sp>
        <p:nvSpPr>
          <p:cNvPr id="4100" name="Espaço Reservado para Número de Slide 3">
            <a:extLst>
              <a:ext uri="{FF2B5EF4-FFF2-40B4-BE49-F238E27FC236}">
                <a16:creationId xmlns:a16="http://schemas.microsoft.com/office/drawing/2014/main" id="{71817647-F91F-418B-8933-2F9D75F9B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743134-7DAB-451D-9963-B4BEEDB08F8F}" type="slidenum">
              <a:rPr lang="pt-BR" altLang="pt-BR">
                <a:latin typeface="Arial" panose="020B0604020202020204" pitchFamily="34" charset="0"/>
              </a:rPr>
              <a:pPr>
                <a:spcBef>
                  <a:spcPct val="0"/>
                </a:spcBef>
              </a:pPr>
              <a:t>1</a:t>
            </a:fld>
            <a:endParaRPr lang="pt-BR" altLang="pt-B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just" eaLnBrk="1" hangingPunct="1"/>
            <a:r>
              <a:rPr lang="pt-BR" altLang="pt-BR" sz="2000" b="1" dirty="0"/>
              <a:t>DEUS ANALISA A VIDA DAQUELES QUE ESCOLHEM NÃO DESCANSAR NELE!</a:t>
            </a:r>
          </a:p>
          <a:p>
            <a:pPr algn="just" eaLnBrk="1" hangingPunct="1"/>
            <a:r>
              <a:rPr lang="pt-BR" sz="3200" b="0" i="0" dirty="0">
                <a:solidFill>
                  <a:srgbClr val="767777"/>
                </a:solidFill>
                <a:effectLst/>
                <a:latin typeface="Roboto" panose="02000000000000000000" pitchFamily="2" charset="0"/>
              </a:rPr>
              <a:t>A palavra traduzida como “se agradar”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4:4) também pode ser traduzida como “olhar de perto, considerar cuidadosamente”. O foco do olhar cuidadoso e atento de Deus não é tanto a oferta, mas a atitude do ofertante. A rejeição da oferta de frutos de Caim não foi uma reação arbitrária de um Deus obstinado, mas o processo de considerar e pesar o caráter, as atitudes e as motivações de quem trazia a oferta. É uma ilustração do juízo investigativo.</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10</a:t>
            </a:fld>
            <a:endParaRPr lang="pt-BR" altLang="pt-BR">
              <a:latin typeface="Arial" panose="020B0604020202020204" pitchFamily="34" charset="0"/>
            </a:endParaRPr>
          </a:p>
        </p:txBody>
      </p:sp>
    </p:spTree>
    <p:extLst>
      <p:ext uri="{BB962C8B-B14F-4D97-AF65-F5344CB8AC3E}">
        <p14:creationId xmlns:p14="http://schemas.microsoft.com/office/powerpoint/2010/main" val="233000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just"/>
            <a:r>
              <a:rPr lang="pt-BR" sz="3200" b="1" i="0" dirty="0">
                <a:solidFill>
                  <a:srgbClr val="767777"/>
                </a:solidFill>
                <a:effectLst/>
                <a:latin typeface="Roboto" panose="02000000000000000000" pitchFamily="2" charset="0"/>
              </a:rPr>
              <a:t>COMO CAIM TENTOU PREENCHER A VIDA SEM DEUS?</a:t>
            </a:r>
          </a:p>
          <a:p>
            <a:pPr algn="just"/>
            <a:r>
              <a:rPr lang="pt-BR" sz="3200" b="1" i="0" dirty="0">
                <a:solidFill>
                  <a:srgbClr val="767777"/>
                </a:solidFill>
                <a:effectLst/>
                <a:latin typeface="Roboto" panose="02000000000000000000" pitchFamily="2" charset="0"/>
              </a:rPr>
              <a:t>Construindo uma cidade + construindo uma Dinastia!</a:t>
            </a:r>
          </a:p>
          <a:p>
            <a:pPr algn="just"/>
            <a:endParaRPr lang="pt-BR" sz="3200" b="1" i="0" dirty="0">
              <a:solidFill>
                <a:srgbClr val="767777"/>
              </a:solidFill>
              <a:effectLst/>
              <a:latin typeface="Roboto" panose="02000000000000000000" pitchFamily="2" charset="0"/>
            </a:endParaRPr>
          </a:p>
          <a:p>
            <a:pPr algn="just"/>
            <a:r>
              <a:rPr lang="pt-BR" sz="2000" b="1" i="0" dirty="0">
                <a:solidFill>
                  <a:srgbClr val="767777"/>
                </a:solidFill>
                <a:effectLst/>
                <a:latin typeface="Roboto" panose="02000000000000000000" pitchFamily="2" charset="0"/>
              </a:rPr>
              <a:t>Leia Gênesis 4:13-17 e descreva a reação de Caim ao juízo de Deus:</a:t>
            </a:r>
            <a:endParaRPr lang="pt-BR" sz="2000" b="0" i="0" dirty="0">
              <a:solidFill>
                <a:srgbClr val="767777"/>
              </a:solidFill>
              <a:effectLst/>
              <a:latin typeface="Roboto" panose="02000000000000000000" pitchFamily="2" charset="0"/>
            </a:endParaRPr>
          </a:p>
          <a:p>
            <a:pPr algn="just"/>
            <a:r>
              <a:rPr lang="pt-BR" sz="2000" b="0" i="0" dirty="0">
                <a:solidFill>
                  <a:srgbClr val="767777"/>
                </a:solidFill>
                <a:effectLst/>
                <a:latin typeface="Roboto" panose="02000000000000000000" pitchFamily="2" charset="0"/>
              </a:rPr>
              <a:t>Quando tentamos fugir da presença de Deus, ficamos inquietos. Tentamos preencher o anseio pela graça divina com coisas, relacionamentos ou com uma vida excessivamente ocupada. Caim começou a construir uma dinastia e uma cidade. Ambas são grandes conquistas e representam determinação e energia, mas se for uma dinastia sem Deus e uma cidade rebelde, no final das contas isso não significará nada.</a:t>
            </a:r>
          </a:p>
          <a:p>
            <a:pPr algn="just" eaLnBrk="1" hangingPunct="1"/>
            <a:endParaRPr lang="pt-BR" altLang="pt-BR" sz="2000" b="1" dirty="0"/>
          </a:p>
          <a:p>
            <a:pPr algn="just" eaLnBrk="1" hangingPunct="1"/>
            <a:r>
              <a:rPr lang="pt-BR" altLang="pt-BR" sz="2000" b="1" dirty="0"/>
              <a:t>ANSIEDADE E INQUIETUDE – são fugas internas de nossos medos persecutórios!</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11</a:t>
            </a:fld>
            <a:endParaRPr lang="pt-BR" altLang="pt-BR">
              <a:latin typeface="Arial" panose="020B0604020202020204" pitchFamily="34" charset="0"/>
            </a:endParaRPr>
          </a:p>
        </p:txBody>
      </p:sp>
    </p:spTree>
    <p:extLst>
      <p:ext uri="{BB962C8B-B14F-4D97-AF65-F5344CB8AC3E}">
        <p14:creationId xmlns:p14="http://schemas.microsoft.com/office/powerpoint/2010/main" val="2260599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algn="just"/>
            <a:r>
              <a:rPr lang="pt-BR" sz="3200" b="1" i="0" dirty="0">
                <a:solidFill>
                  <a:srgbClr val="767777"/>
                </a:solidFill>
                <a:effectLst/>
                <a:latin typeface="Roboto" panose="02000000000000000000" pitchFamily="2" charset="0"/>
              </a:rPr>
              <a:t>PERGUNTAS FINAIS PARA CONSIDERAÇÃO</a:t>
            </a:r>
            <a:endParaRPr lang="pt-BR" sz="3200" b="0"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1. </a:t>
            </a:r>
            <a:r>
              <a:rPr lang="pt-BR" sz="3200" b="0" i="0" dirty="0">
                <a:solidFill>
                  <a:srgbClr val="767777"/>
                </a:solidFill>
                <a:effectLst/>
                <a:latin typeface="Roboto" panose="02000000000000000000" pitchFamily="2" charset="0"/>
              </a:rPr>
              <a:t>A pressão para se manter no topo e estar disponível o tempo todo, e tentar viver de acordo com ideais ilusórios, deixa as pessoas doentes. Sua igreja pode acolher pessoas cansadas?</a:t>
            </a:r>
          </a:p>
          <a:p>
            <a:pPr algn="just"/>
            <a:r>
              <a:rPr lang="pt-BR" sz="3200" b="1" i="0" dirty="0">
                <a:solidFill>
                  <a:srgbClr val="767777"/>
                </a:solidFill>
                <a:effectLst/>
                <a:latin typeface="Roboto" panose="02000000000000000000" pitchFamily="2" charset="0"/>
              </a:rPr>
              <a:t>2. </a:t>
            </a:r>
            <a:r>
              <a:rPr lang="pt-BR" sz="3200" b="0" i="0" dirty="0">
                <a:solidFill>
                  <a:srgbClr val="767777"/>
                </a:solidFill>
                <a:effectLst/>
                <a:latin typeface="Roboto" panose="02000000000000000000" pitchFamily="2" charset="0"/>
              </a:rPr>
              <a:t>É possível estar ocupados demais fazendo coisas para Deus? Comente sobre a história de Jesus e Seus discípulos em Marcos 6:30-32.</a:t>
            </a:r>
          </a:p>
          <a:p>
            <a:pPr algn="just"/>
            <a:r>
              <a:rPr lang="pt-BR" sz="3200" b="1" i="0" dirty="0">
                <a:solidFill>
                  <a:srgbClr val="767777"/>
                </a:solidFill>
                <a:effectLst/>
                <a:latin typeface="Roboto" panose="02000000000000000000" pitchFamily="2" charset="0"/>
              </a:rPr>
              <a:t>3. </a:t>
            </a:r>
            <a:r>
              <a:rPr lang="pt-BR" sz="3200" b="0" i="0" dirty="0">
                <a:solidFill>
                  <a:srgbClr val="767777"/>
                </a:solidFill>
                <a:effectLst/>
                <a:latin typeface="Roboto" panose="02000000000000000000" pitchFamily="2" charset="0"/>
              </a:rPr>
              <a:t>Em 1899, um recorde de velocidade foi quebrado. Alguém dirigiu a 63 quilômetros por hora em um carro! Hoje os carros andam muito mais rápido do que isso. E a velocidade dos telefones celulares é muito maior do que a dos computadores de uma geração atrás. As viagens aéreas estão mais rápidas do que costumavam ser. No entanto, de que isso adianta? Ainda estamos apressados e estressados. O que isso revela sobre a natureza humana e por que Deus teria tornado o descanso tão importante a ponto de fazer dele um de Seus mandamentos?</a:t>
            </a:r>
          </a:p>
          <a:p>
            <a:pPr algn="just"/>
            <a:r>
              <a:rPr lang="pt-BR" sz="3200" b="1" i="0" dirty="0">
                <a:solidFill>
                  <a:srgbClr val="767777"/>
                </a:solidFill>
                <a:effectLst/>
                <a:latin typeface="Roboto" panose="02000000000000000000" pitchFamily="2" charset="0"/>
              </a:rPr>
              <a:t>4. </a:t>
            </a:r>
            <a:r>
              <a:rPr lang="pt-BR" sz="3200" b="0" i="0" dirty="0">
                <a:solidFill>
                  <a:srgbClr val="767777"/>
                </a:solidFill>
                <a:effectLst/>
                <a:latin typeface="Roboto" panose="02000000000000000000" pitchFamily="2" charset="0"/>
              </a:rPr>
              <a:t>O descanso sabático foi instituído antes do pecado. Além da implicação teológica dessa verdade, o que isso revela sobre o descanso ser necessário mesmo no mundo perfeito?</a:t>
            </a:r>
          </a:p>
          <a:p>
            <a:pPr algn="just"/>
            <a:endParaRPr lang="pt-BR" sz="3200" b="0" i="0" dirty="0">
              <a:solidFill>
                <a:srgbClr val="767777"/>
              </a:solidFill>
              <a:effectLst/>
              <a:latin typeface="Roboto" panose="02000000000000000000" pitchFamily="2" charset="0"/>
            </a:endParaRPr>
          </a:p>
          <a:p>
            <a:pPr algn="just"/>
            <a:r>
              <a:rPr lang="pt-BR" sz="4400" b="1" i="0" dirty="0">
                <a:solidFill>
                  <a:srgbClr val="767777"/>
                </a:solidFill>
                <a:effectLst/>
                <a:latin typeface="Roboto" panose="02000000000000000000" pitchFamily="2" charset="0"/>
              </a:rPr>
              <a:t>Respostas e atividades da semana: 1. </a:t>
            </a:r>
            <a:r>
              <a:rPr lang="pt-BR" sz="4400" b="0" i="0" dirty="0">
                <a:solidFill>
                  <a:srgbClr val="767777"/>
                </a:solidFill>
                <a:effectLst/>
                <a:latin typeface="Roboto" panose="02000000000000000000" pitchFamily="2" charset="0"/>
              </a:rPr>
              <a:t>Porque o Senhor nos formou e conhece nossa estrutura. Sabia que acabaríamos entrando em uma rotina desenfreada. Portanto, o Senhor quis dar um exemplo de descanso à humanidade. </a:t>
            </a:r>
            <a:r>
              <a:rPr lang="pt-BR" sz="4400" b="1" i="0" dirty="0">
                <a:solidFill>
                  <a:srgbClr val="767777"/>
                </a:solidFill>
                <a:effectLst/>
                <a:latin typeface="Roboto" panose="02000000000000000000" pitchFamily="2" charset="0"/>
              </a:rPr>
              <a:t>2. </a:t>
            </a:r>
            <a:r>
              <a:rPr lang="pt-BR" sz="4400" b="0" i="0" dirty="0">
                <a:solidFill>
                  <a:srgbClr val="767777"/>
                </a:solidFill>
                <a:effectLst/>
                <a:latin typeface="Roboto" panose="02000000000000000000" pitchFamily="2" charset="0"/>
              </a:rPr>
              <a:t>Porque necessitamos do descanso; não somos máquinas. </a:t>
            </a:r>
            <a:r>
              <a:rPr lang="pt-BR" sz="4400" b="1" i="0" dirty="0">
                <a:solidFill>
                  <a:srgbClr val="767777"/>
                </a:solidFill>
                <a:effectLst/>
                <a:latin typeface="Roboto" panose="02000000000000000000" pitchFamily="2" charset="0"/>
              </a:rPr>
              <a:t>3. </a:t>
            </a:r>
            <a:r>
              <a:rPr lang="pt-BR" sz="4400" b="0" i="0" dirty="0" err="1">
                <a:solidFill>
                  <a:srgbClr val="767777"/>
                </a:solidFill>
                <a:effectLst/>
                <a:latin typeface="Roboto" panose="02000000000000000000" pitchFamily="2" charset="0"/>
              </a:rPr>
              <a:t>Baruque</a:t>
            </a:r>
            <a:r>
              <a:rPr lang="pt-BR" sz="4400" b="0" i="0" dirty="0">
                <a:solidFill>
                  <a:srgbClr val="767777"/>
                </a:solidFill>
                <a:effectLst/>
                <a:latin typeface="Roboto" panose="02000000000000000000" pitchFamily="2" charset="0"/>
              </a:rPr>
              <a:t> estava emocionalmente exausto; estava “cansado de gemer” e não encontrava descanso. </a:t>
            </a:r>
            <a:r>
              <a:rPr lang="pt-BR" sz="4400" b="1" i="0" dirty="0">
                <a:solidFill>
                  <a:srgbClr val="767777"/>
                </a:solidFill>
                <a:effectLst/>
                <a:latin typeface="Roboto" panose="02000000000000000000" pitchFamily="2" charset="0"/>
              </a:rPr>
              <a:t>4. </a:t>
            </a:r>
            <a:r>
              <a:rPr lang="pt-BR" sz="4400" b="0" i="0" dirty="0">
                <a:solidFill>
                  <a:srgbClr val="767777"/>
                </a:solidFill>
                <a:effectLst/>
                <a:latin typeface="Roboto" panose="02000000000000000000" pitchFamily="2" charset="0"/>
              </a:rPr>
              <a:t>Deus permitiria sim que Jerusalém fosse destruída; porém, preservaria a vida de </a:t>
            </a:r>
            <a:r>
              <a:rPr lang="pt-BR" sz="4400" b="0" i="0" dirty="0" err="1">
                <a:solidFill>
                  <a:srgbClr val="767777"/>
                </a:solidFill>
                <a:effectLst/>
                <a:latin typeface="Roboto" panose="02000000000000000000" pitchFamily="2" charset="0"/>
              </a:rPr>
              <a:t>Baruque</a:t>
            </a:r>
            <a:r>
              <a:rPr lang="pt-BR" sz="4400" b="0" i="0" dirty="0">
                <a:solidFill>
                  <a:srgbClr val="767777"/>
                </a:solidFill>
                <a:effectLst/>
                <a:latin typeface="Roboto" panose="02000000000000000000" pitchFamily="2" charset="0"/>
              </a:rPr>
              <a:t>. </a:t>
            </a:r>
            <a:r>
              <a:rPr lang="pt-BR" sz="4400" b="1" i="0" dirty="0">
                <a:solidFill>
                  <a:srgbClr val="767777"/>
                </a:solidFill>
                <a:effectLst/>
                <a:latin typeface="Roboto" panose="02000000000000000000" pitchFamily="2" charset="0"/>
              </a:rPr>
              <a:t>5. </a:t>
            </a:r>
            <a:r>
              <a:rPr lang="pt-BR" sz="4400" b="0" i="0" dirty="0">
                <a:solidFill>
                  <a:srgbClr val="767777"/>
                </a:solidFill>
                <a:effectLst/>
                <a:latin typeface="Roboto" panose="02000000000000000000" pitchFamily="2" charset="0"/>
              </a:rPr>
              <a:t>O descanso da morte. </a:t>
            </a:r>
            <a:r>
              <a:rPr lang="pt-BR" sz="4400" b="1" i="0" dirty="0">
                <a:solidFill>
                  <a:srgbClr val="767777"/>
                </a:solidFill>
                <a:effectLst/>
                <a:latin typeface="Roboto" panose="02000000000000000000" pitchFamily="2" charset="0"/>
              </a:rPr>
              <a:t>6. </a:t>
            </a:r>
            <a:r>
              <a:rPr lang="pt-BR" sz="4400" b="0" i="0" dirty="0">
                <a:solidFill>
                  <a:srgbClr val="767777"/>
                </a:solidFill>
                <a:effectLst/>
                <a:latin typeface="Roboto" panose="02000000000000000000" pitchFamily="2" charset="0"/>
              </a:rPr>
              <a:t>Porque eles estavam extenuados, sem tempo sequer para comer. </a:t>
            </a:r>
            <a:r>
              <a:rPr lang="pt-BR" sz="4400" b="1" i="0" dirty="0">
                <a:solidFill>
                  <a:srgbClr val="767777"/>
                </a:solidFill>
                <a:effectLst/>
                <a:latin typeface="Roboto" panose="02000000000000000000" pitchFamily="2" charset="0"/>
              </a:rPr>
              <a:t>7. </a:t>
            </a:r>
            <a:r>
              <a:rPr lang="pt-BR" sz="4400" b="0" i="0" dirty="0">
                <a:solidFill>
                  <a:srgbClr val="767777"/>
                </a:solidFill>
                <a:effectLst/>
                <a:latin typeface="Roboto" panose="02000000000000000000" pitchFamily="2" charset="0"/>
              </a:rPr>
              <a:t>O fato de ele ter desobedecido a Deus e matado seu irmão Abel. </a:t>
            </a:r>
            <a:r>
              <a:rPr lang="pt-BR" sz="4400" b="1" i="0" dirty="0">
                <a:solidFill>
                  <a:srgbClr val="767777"/>
                </a:solidFill>
                <a:effectLst/>
                <a:latin typeface="Roboto" panose="02000000000000000000" pitchFamily="2" charset="0"/>
              </a:rPr>
              <a:t>8. </a:t>
            </a:r>
            <a:r>
              <a:rPr lang="pt-BR" sz="4400" b="0" i="0" dirty="0">
                <a:solidFill>
                  <a:srgbClr val="767777"/>
                </a:solidFill>
                <a:effectLst/>
                <a:latin typeface="Roboto" panose="02000000000000000000" pitchFamily="2" charset="0"/>
              </a:rPr>
              <a:t>Caim reconheceu que seu castigo seria grande e que teria que viver fugindo.</a:t>
            </a:r>
            <a:endParaRPr lang="pt-BR" sz="3200" b="0" i="0" dirty="0">
              <a:solidFill>
                <a:srgbClr val="767777"/>
              </a:solidFill>
              <a:effectLst/>
              <a:latin typeface="Roboto" panose="02000000000000000000" pitchFamily="2" charset="0"/>
            </a:endParaRP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12</a:t>
            </a:fld>
            <a:endParaRPr lang="pt-BR" altLang="pt-BR">
              <a:latin typeface="Arial" panose="020B0604020202020204" pitchFamily="34" charset="0"/>
            </a:endParaRPr>
          </a:p>
        </p:txBody>
      </p:sp>
    </p:spTree>
    <p:extLst>
      <p:ext uri="{BB962C8B-B14F-4D97-AF65-F5344CB8AC3E}">
        <p14:creationId xmlns:p14="http://schemas.microsoft.com/office/powerpoint/2010/main" val="2312422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NA TORAH O DESCANSO (O SHABBATH) é:</a:t>
            </a:r>
          </a:p>
          <a:p>
            <a:pPr algn="just" eaLnBrk="1" hangingPunct="1"/>
            <a:r>
              <a:rPr lang="pt-BR" altLang="pt-BR" sz="2000" b="1" dirty="0"/>
              <a:t>Mandamento</a:t>
            </a:r>
          </a:p>
          <a:p>
            <a:pPr algn="just" eaLnBrk="1" hangingPunct="1"/>
            <a:r>
              <a:rPr lang="pt-BR" altLang="pt-BR" sz="2000" b="1" dirty="0"/>
              <a:t>Necessidade</a:t>
            </a:r>
          </a:p>
          <a:p>
            <a:pPr algn="just" eaLnBrk="1" hangingPunct="1"/>
            <a:r>
              <a:rPr lang="pt-BR" altLang="pt-BR" sz="2000" b="1" dirty="0"/>
              <a:t>Só preenchida em Deus!</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13</a:t>
            </a:fld>
            <a:endParaRPr lang="pt-BR" altLang="pt-BR">
              <a:latin typeface="Arial" panose="020B0604020202020204" pitchFamily="34" charset="0"/>
            </a:endParaRPr>
          </a:p>
        </p:txBody>
      </p:sp>
    </p:spTree>
    <p:extLst>
      <p:ext uri="{BB962C8B-B14F-4D97-AF65-F5344CB8AC3E}">
        <p14:creationId xmlns:p14="http://schemas.microsoft.com/office/powerpoint/2010/main" val="2377133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APELO</a:t>
            </a:r>
          </a:p>
          <a:p>
            <a:pPr algn="just" eaLnBrk="1" hangingPunct="1"/>
            <a:r>
              <a:rPr lang="pt-BR" altLang="pt-BR" sz="2000" b="1" dirty="0"/>
              <a:t>Se estás em desespero, descanse nas PROMESSAS DE CRISTO</a:t>
            </a:r>
          </a:p>
          <a:p>
            <a:pPr algn="just" eaLnBrk="1" hangingPunct="1"/>
            <a:r>
              <a:rPr lang="pt-BR" altLang="pt-BR" sz="2000" b="1" dirty="0"/>
              <a:t>Se desejas obedecer a Deus, primeiro DESCANSE NELE!</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14</a:t>
            </a:fld>
            <a:endParaRPr lang="pt-BR" altLang="pt-BR">
              <a:latin typeface="Arial" panose="020B0604020202020204" pitchFamily="34" charset="0"/>
            </a:endParaRPr>
          </a:p>
        </p:txBody>
      </p:sp>
    </p:spTree>
    <p:extLst>
      <p:ext uri="{BB962C8B-B14F-4D97-AF65-F5344CB8AC3E}">
        <p14:creationId xmlns:p14="http://schemas.microsoft.com/office/powerpoint/2010/main" val="2087248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pt-BR" altLang="pt-BR" sz="2000" b="1" dirty="0"/>
              <a:t>GÊNESIS 8.20-22</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2</a:t>
            </a:fld>
            <a:endParaRPr lang="pt-BR" altLang="pt-BR">
              <a:latin typeface="Arial" panose="020B0604020202020204" pitchFamily="34" charset="0"/>
            </a:endParaRPr>
          </a:p>
        </p:txBody>
      </p:sp>
    </p:spTree>
    <p:extLst>
      <p:ext uri="{BB962C8B-B14F-4D97-AF65-F5344CB8AC3E}">
        <p14:creationId xmlns:p14="http://schemas.microsoft.com/office/powerpoint/2010/main" val="165772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lgn="just" eaLnBrk="1" hangingPunct="1"/>
            <a:r>
              <a:rPr lang="pt-BR" altLang="pt-BR" sz="2000" b="1" dirty="0"/>
              <a:t>FALTA DE ÂNIMO</a:t>
            </a:r>
          </a:p>
          <a:p>
            <a:pPr algn="l"/>
            <a:r>
              <a:rPr lang="pt-BR" sz="3200" b="0" i="0" dirty="0">
                <a:solidFill>
                  <a:srgbClr val="767777"/>
                </a:solidFill>
                <a:effectLst/>
                <a:latin typeface="Roboto" panose="02000000000000000000" pitchFamily="2" charset="0"/>
              </a:rPr>
              <a:t>Falta de ânimo</a:t>
            </a:r>
          </a:p>
          <a:p>
            <a:pPr algn="just"/>
            <a:r>
              <a:rPr lang="pt-BR" sz="3200" b="0" i="0" dirty="0">
                <a:solidFill>
                  <a:srgbClr val="767777"/>
                </a:solidFill>
                <a:effectLst/>
                <a:latin typeface="Roboto" panose="02000000000000000000" pitchFamily="2" charset="0"/>
              </a:rPr>
              <a:t>A privação de sono e a exaustão devido ao esforço físico excessivo são problemas reais. Mais preocupante, no entanto, é quando ficamos sem energia emocional. Além disso, quando a privação de sono é adicionada às provações emocionais, ficamos dolorosamente desanimados.</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3</a:t>
            </a:fld>
            <a:endParaRPr lang="pt-BR" altLang="pt-BR">
              <a:latin typeface="Arial" panose="020B0604020202020204" pitchFamily="34" charset="0"/>
            </a:endParaRPr>
          </a:p>
        </p:txBody>
      </p:sp>
    </p:spTree>
    <p:extLst>
      <p:ext uri="{BB962C8B-B14F-4D97-AF65-F5344CB8AC3E}">
        <p14:creationId xmlns:p14="http://schemas.microsoft.com/office/powerpoint/2010/main" val="115184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lgn="just" eaLnBrk="1" hangingPunct="1"/>
            <a:r>
              <a:rPr lang="pt-BR" altLang="pt-BR" sz="2000" b="1" dirty="0"/>
              <a:t>EXEMPLO 1 BARUQUE – O FIEL QUE SOFRE</a:t>
            </a:r>
          </a:p>
          <a:p>
            <a:pPr algn="just"/>
            <a:r>
              <a:rPr lang="pt-BR" sz="3200" b="0" i="0" dirty="0" err="1">
                <a:solidFill>
                  <a:srgbClr val="767777"/>
                </a:solidFill>
                <a:effectLst/>
                <a:latin typeface="Roboto" panose="02000000000000000000" pitchFamily="2" charset="0"/>
              </a:rPr>
              <a:t>Baruque</a:t>
            </a:r>
            <a:r>
              <a:rPr lang="pt-BR" sz="3200" b="0" i="0" dirty="0">
                <a:solidFill>
                  <a:srgbClr val="767777"/>
                </a:solidFill>
                <a:effectLst/>
                <a:latin typeface="Roboto" panose="02000000000000000000" pitchFamily="2" charset="0"/>
              </a:rPr>
              <a:t>, o escriba de Jeremias, deve ter se sentido assim muitas vezes durante os últimos turbulentos anos de Jerusalém, antes do caos, sofrimento e devastação que se seguiram à destruição da cidade pelos babilônios.</a:t>
            </a:r>
          </a:p>
          <a:p>
            <a:pPr algn="just"/>
            <a:r>
              <a:rPr lang="pt-BR" sz="3200" b="1" i="0" dirty="0">
                <a:solidFill>
                  <a:srgbClr val="767777"/>
                </a:solidFill>
                <a:effectLst/>
                <a:latin typeface="Roboto" panose="02000000000000000000" pitchFamily="2" charset="0"/>
              </a:rPr>
              <a:t>Leia Jeremias 45:1-5. Escreva um diagnóstico rápido da saúde emocional de </a:t>
            </a:r>
            <a:r>
              <a:rPr lang="pt-BR" sz="3200" b="1" i="0" dirty="0" err="1">
                <a:solidFill>
                  <a:srgbClr val="767777"/>
                </a:solidFill>
                <a:effectLst/>
                <a:latin typeface="Roboto" panose="02000000000000000000" pitchFamily="2" charset="0"/>
              </a:rPr>
              <a:t>Baruque</a:t>
            </a:r>
            <a:r>
              <a:rPr lang="pt-BR" sz="3200" b="1" i="0" dirty="0">
                <a:solidFill>
                  <a:srgbClr val="767777"/>
                </a:solidFill>
                <a:effectLst/>
                <a:latin typeface="Roboto" panose="02000000000000000000" pitchFamily="2" charset="0"/>
              </a:rPr>
              <a:t>:</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Como seria se Deus enviasse uma mensagem personalizada para você? </a:t>
            </a:r>
            <a:r>
              <a:rPr lang="pt-BR" sz="3200" b="0" i="0" dirty="0" err="1">
                <a:solidFill>
                  <a:srgbClr val="767777"/>
                </a:solidFill>
                <a:effectLst/>
                <a:latin typeface="Roboto" panose="02000000000000000000" pitchFamily="2" charset="0"/>
              </a:rPr>
              <a:t>Baruque</a:t>
            </a:r>
            <a:r>
              <a:rPr lang="pt-BR" sz="3200" b="0" i="0" dirty="0">
                <a:solidFill>
                  <a:srgbClr val="767777"/>
                </a:solidFill>
                <a:effectLst/>
                <a:latin typeface="Roboto" panose="02000000000000000000" pitchFamily="2" charset="0"/>
              </a:rPr>
              <a:t> recebeu uma mensagem do trono de Deus (Jr 45:2). Isso aconteceu “no quarto ano do reinado de </a:t>
            </a:r>
            <a:r>
              <a:rPr lang="pt-BR" sz="3200" b="0" i="0" dirty="0" err="1">
                <a:solidFill>
                  <a:srgbClr val="767777"/>
                </a:solidFill>
                <a:effectLst/>
                <a:latin typeface="Roboto" panose="02000000000000000000" pitchFamily="2" charset="0"/>
              </a:rPr>
              <a:t>Jeoaquim</a:t>
            </a:r>
            <a:r>
              <a:rPr lang="pt-BR" sz="3200" b="0" i="0" dirty="0">
                <a:solidFill>
                  <a:srgbClr val="767777"/>
                </a:solidFill>
                <a:effectLst/>
                <a:latin typeface="Roboto" panose="02000000000000000000" pitchFamily="2" charset="0"/>
              </a:rPr>
              <a:t>, filho de Josias, rei de Judá”, por volta de 605 ou 604 a.C. Jeremias 45:3 representa um bom resumo de como as pessoas se sentem quando estão sem energia.</a:t>
            </a:r>
          </a:p>
          <a:p>
            <a:pPr algn="just"/>
            <a:r>
              <a:rPr lang="pt-BR" sz="3200" b="0" i="0" dirty="0">
                <a:solidFill>
                  <a:srgbClr val="767777"/>
                </a:solidFill>
                <a:effectLst/>
                <a:latin typeface="Roboto" panose="02000000000000000000" pitchFamily="2" charset="0"/>
              </a:rPr>
              <a:t>No contexto desse período, as queixas de </a:t>
            </a:r>
            <a:r>
              <a:rPr lang="pt-BR" sz="3200" b="0" i="0" dirty="0" err="1">
                <a:solidFill>
                  <a:srgbClr val="767777"/>
                </a:solidFill>
                <a:effectLst/>
                <a:latin typeface="Roboto" panose="02000000000000000000" pitchFamily="2" charset="0"/>
              </a:rPr>
              <a:t>Baruque</a:t>
            </a:r>
            <a:r>
              <a:rPr lang="pt-BR" sz="3200" b="0" i="0" dirty="0">
                <a:solidFill>
                  <a:srgbClr val="767777"/>
                </a:solidFill>
                <a:effectLst/>
                <a:latin typeface="Roboto" panose="02000000000000000000" pitchFamily="2" charset="0"/>
              </a:rPr>
              <a:t> não eram lamentos superficiais. Ele tinha motivos para se sentir desanimado. Coisas ruins estavam acontecendo, e outras viriam.</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4</a:t>
            </a:fld>
            <a:endParaRPr lang="pt-BR" altLang="pt-BR">
              <a:latin typeface="Arial" panose="020B0604020202020204" pitchFamily="34" charset="0"/>
            </a:endParaRPr>
          </a:p>
        </p:txBody>
      </p:sp>
    </p:spTree>
    <p:extLst>
      <p:ext uri="{BB962C8B-B14F-4D97-AF65-F5344CB8AC3E}">
        <p14:creationId xmlns:p14="http://schemas.microsoft.com/office/powerpoint/2010/main" val="531294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a:r>
              <a:rPr lang="pt-BR" sz="3200" b="1" i="0" dirty="0">
                <a:solidFill>
                  <a:srgbClr val="767777"/>
                </a:solidFill>
                <a:effectLst/>
                <a:latin typeface="Roboto" panose="02000000000000000000" pitchFamily="2" charset="0"/>
              </a:rPr>
              <a:t>COMO DEUS RESPONDEU ÀS DORES E AOS SOFRIMENTOS DE BARUQUE? </a:t>
            </a:r>
            <a:r>
              <a:rPr lang="pt-BR" sz="3200" b="0" i="0" dirty="0">
                <a:solidFill>
                  <a:srgbClr val="767777"/>
                </a:solidFill>
                <a:effectLst/>
                <a:latin typeface="Roboto" panose="02000000000000000000" pitchFamily="2" charset="0"/>
              </a:rPr>
              <a:t>Jr 45:4, 5</a:t>
            </a:r>
          </a:p>
          <a:p>
            <a:pPr algn="just" eaLnBrk="1" hangingPunct="1"/>
            <a:endParaRPr lang="pt-BR" altLang="pt-BR" sz="2000" b="1" dirty="0"/>
          </a:p>
          <a:p>
            <a:pPr algn="just"/>
            <a:r>
              <a:rPr lang="pt-BR" sz="3200" b="0" i="0" dirty="0" err="1">
                <a:solidFill>
                  <a:srgbClr val="767777"/>
                </a:solidFill>
                <a:effectLst/>
                <a:latin typeface="Roboto" panose="02000000000000000000" pitchFamily="2" charset="0"/>
              </a:rPr>
              <a:t>Baruque</a:t>
            </a:r>
            <a:r>
              <a:rPr lang="pt-BR" sz="3200" b="0" i="0" dirty="0">
                <a:solidFill>
                  <a:srgbClr val="767777"/>
                </a:solidFill>
                <a:effectLst/>
                <a:latin typeface="Roboto" panose="02000000000000000000" pitchFamily="2" charset="0"/>
              </a:rPr>
              <a:t> foi o escriba de Jeremias. De acordo com Jeremias 45:3-5, esse pobre homem passou por um período de profunda dor emocional. A cidade de Jerusalém logo seria atacada por exércitos inimigos. O sofrimento, a angústia e o desastre estavam se aproximando rapidamente. A vida jamais seria a mesma para </a:t>
            </a:r>
            <a:r>
              <a:rPr lang="pt-BR" sz="3200" b="0" i="0" dirty="0" err="1">
                <a:solidFill>
                  <a:srgbClr val="767777"/>
                </a:solidFill>
                <a:effectLst/>
                <a:latin typeface="Roboto" panose="02000000000000000000" pitchFamily="2" charset="0"/>
              </a:rPr>
              <a:t>Baruque</a:t>
            </a:r>
            <a:r>
              <a:rPr lang="pt-BR" sz="3200" b="0" i="0" dirty="0">
                <a:solidFill>
                  <a:srgbClr val="767777"/>
                </a:solidFill>
                <a:effectLst/>
                <a:latin typeface="Roboto" panose="02000000000000000000" pitchFamily="2" charset="0"/>
              </a:rPr>
              <a:t>. O medo o consumia, a dor inundava sua vida, a preocupação o prendia em suas garras debilitantes. Mas Deus falou e assegurou-lhe: “[...] a você darei a sua vida como despojo, em qualquer lugar para onde você for” (Jr 45:5). As promessas divinas são certas. Devido à segurança que elas nos dão, podemos descansar, mesmo em meio às maiores dificuldades.</a:t>
            </a:r>
          </a:p>
          <a:p>
            <a:pPr algn="just"/>
            <a:r>
              <a:rPr lang="pt-BR" sz="3200" b="0" i="0" dirty="0">
                <a:solidFill>
                  <a:srgbClr val="767777"/>
                </a:solidFill>
                <a:effectLst/>
                <a:latin typeface="Roboto" panose="02000000000000000000" pitchFamily="2" charset="0"/>
              </a:rPr>
              <a:t>No Antigo Testamento, existem várias palavras traduzidas como “descanso”. Seu significado varia. Podem ser traduzidas como “alívio, quietude, paz ou tranquilidade”. No Novo Testamento, podem ser interpretadas como “descansar, relaxar ou estabilizar”. Todas essas palavras têm uma coisa em comum: implicam paz interior, sensação de calma e tranquilidade. Esse descanso é um presente de Deus a Seus filhos cansados quando vão a Ele com fé.</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5</a:t>
            </a:fld>
            <a:endParaRPr lang="pt-BR" altLang="pt-BR">
              <a:latin typeface="Arial" panose="020B0604020202020204" pitchFamily="34" charset="0"/>
            </a:endParaRPr>
          </a:p>
        </p:txBody>
      </p:sp>
    </p:spTree>
    <p:extLst>
      <p:ext uri="{BB962C8B-B14F-4D97-AF65-F5344CB8AC3E}">
        <p14:creationId xmlns:p14="http://schemas.microsoft.com/office/powerpoint/2010/main" val="3934245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pt-BR" altLang="pt-BR" sz="2000" b="1" dirty="0"/>
              <a:t>OS ACONTECIMENTOS DA TERRA ESTÃO NAS MÃOS DE DEUS – Romanos 8.28 </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pt-BR" sz="2000" b="0" i="0" dirty="0">
                <a:solidFill>
                  <a:srgbClr val="767777"/>
                </a:solidFill>
                <a:effectLst/>
                <a:latin typeface="Roboto" panose="02000000000000000000" pitchFamily="2" charset="0"/>
              </a:rPr>
              <a:t>A resposta de Deus ao sofrimento de </a:t>
            </a:r>
            <a:r>
              <a:rPr lang="pt-BR" sz="2000" b="0" i="0" dirty="0" err="1">
                <a:solidFill>
                  <a:srgbClr val="767777"/>
                </a:solidFill>
                <a:effectLst/>
                <a:latin typeface="Roboto" panose="02000000000000000000" pitchFamily="2" charset="0"/>
              </a:rPr>
              <a:t>Baruque</a:t>
            </a:r>
            <a:r>
              <a:rPr lang="pt-BR" sz="2000" b="0" i="0" dirty="0">
                <a:solidFill>
                  <a:srgbClr val="767777"/>
                </a:solidFill>
                <a:effectLst/>
                <a:latin typeface="Roboto" panose="02000000000000000000" pitchFamily="2" charset="0"/>
              </a:rPr>
              <a:t> mostra que o sofrimento divino foi muito maior do que o de </a:t>
            </a:r>
            <a:r>
              <a:rPr lang="pt-BR" sz="2000" b="0" i="0" dirty="0" err="1">
                <a:solidFill>
                  <a:srgbClr val="767777"/>
                </a:solidFill>
                <a:effectLst/>
                <a:latin typeface="Roboto" panose="02000000000000000000" pitchFamily="2" charset="0"/>
              </a:rPr>
              <a:t>Baruque</a:t>
            </a:r>
            <a:r>
              <a:rPr lang="pt-BR" sz="2000" b="0" i="0" dirty="0">
                <a:solidFill>
                  <a:srgbClr val="767777"/>
                </a:solidFill>
                <a:effectLst/>
                <a:latin typeface="Roboto" panose="02000000000000000000" pitchFamily="2" charset="0"/>
              </a:rPr>
              <a:t>. Ele havia construído Jerusalém, mas estava prestes a derrubá-la; havia plantado Israel como uma vinha (</a:t>
            </a:r>
            <a:r>
              <a:rPr lang="pt-BR" sz="2000" b="0" i="0" dirty="0" err="1">
                <a:solidFill>
                  <a:srgbClr val="767777"/>
                </a:solidFill>
                <a:effectLst/>
                <a:latin typeface="Roboto" panose="02000000000000000000" pitchFamily="2" charset="0"/>
              </a:rPr>
              <a:t>Is</a:t>
            </a:r>
            <a:r>
              <a:rPr lang="pt-BR" sz="2000" b="0" i="0" dirty="0">
                <a:solidFill>
                  <a:srgbClr val="767777"/>
                </a:solidFill>
                <a:effectLst/>
                <a:latin typeface="Roboto" panose="02000000000000000000" pitchFamily="2" charset="0"/>
              </a:rPr>
              <a:t> 5:1-7), mas iria arrancá-lo e levá-lo para o exílio. Não era isso que o Senhor desejava, mas isso tinha que acontecer por causa da rebelião do povo contra Ele.</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6</a:t>
            </a:fld>
            <a:endParaRPr lang="pt-BR" altLang="pt-BR">
              <a:latin typeface="Arial" panose="020B0604020202020204" pitchFamily="34" charset="0"/>
            </a:endParaRPr>
          </a:p>
        </p:txBody>
      </p:sp>
    </p:spTree>
    <p:extLst>
      <p:ext uri="{BB962C8B-B14F-4D97-AF65-F5344CB8AC3E}">
        <p14:creationId xmlns:p14="http://schemas.microsoft.com/office/powerpoint/2010/main" val="3291285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r>
              <a:rPr lang="pt-BR" altLang="pt-BR" sz="2000" b="1" dirty="0"/>
              <a:t>ELE NOS DARÁ ALÍVIO E PROTEÇÃO – Salmo 37.3-5 </a:t>
            </a:r>
          </a:p>
          <a:p>
            <a:pPr algn="just"/>
            <a:r>
              <a:rPr lang="pt-BR" sz="2000" b="0" i="0" dirty="0">
                <a:solidFill>
                  <a:srgbClr val="767777"/>
                </a:solidFill>
                <a:effectLst/>
                <a:latin typeface="Roboto" panose="02000000000000000000" pitchFamily="2" charset="0"/>
              </a:rPr>
              <a:t>Mas havia uma luz no fim do túnel para </a:t>
            </a:r>
            <a:r>
              <a:rPr lang="pt-BR" sz="2000" b="0" i="0" dirty="0" err="1">
                <a:solidFill>
                  <a:srgbClr val="767777"/>
                </a:solidFill>
                <a:effectLst/>
                <a:latin typeface="Roboto" panose="02000000000000000000" pitchFamily="2" charset="0"/>
              </a:rPr>
              <a:t>Baruque</a:t>
            </a:r>
            <a:r>
              <a:rPr lang="pt-BR" sz="2000" b="0" i="0" dirty="0">
                <a:solidFill>
                  <a:srgbClr val="767777"/>
                </a:solidFill>
                <a:effectLst/>
                <a:latin typeface="Roboto" panose="02000000000000000000" pitchFamily="2" charset="0"/>
              </a:rPr>
              <a:t>. Deus preservou sua vida – mesmo em meio à destruição, ao exílio e à perda.</a:t>
            </a:r>
          </a:p>
          <a:p>
            <a:pPr algn="just"/>
            <a:r>
              <a:rPr lang="pt-BR" sz="2000" b="0" i="0" dirty="0">
                <a:solidFill>
                  <a:srgbClr val="767777"/>
                </a:solidFill>
                <a:effectLst/>
                <a:latin typeface="Roboto" panose="02000000000000000000" pitchFamily="2" charset="0"/>
              </a:rPr>
              <a:t>Leia as palavras de Deus dirigidas a </a:t>
            </a:r>
            <a:r>
              <a:rPr lang="pt-BR" sz="2000" b="0" i="0" dirty="0" err="1">
                <a:solidFill>
                  <a:srgbClr val="767777"/>
                </a:solidFill>
                <a:effectLst/>
                <a:latin typeface="Roboto" panose="02000000000000000000" pitchFamily="2" charset="0"/>
              </a:rPr>
              <a:t>Baruque</a:t>
            </a:r>
            <a:r>
              <a:rPr lang="pt-BR" sz="2000" b="0" i="0" dirty="0">
                <a:solidFill>
                  <a:srgbClr val="767777"/>
                </a:solidFill>
                <a:effectLst/>
                <a:latin typeface="Roboto" panose="02000000000000000000" pitchFamily="2" charset="0"/>
              </a:rPr>
              <a:t>. Qual mensagem podemos extrair para nós? Temos certeza de que Deus está ao nosso lado em qualquer situação?</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7</a:t>
            </a:fld>
            <a:endParaRPr lang="pt-BR" altLang="pt-BR">
              <a:latin typeface="Arial" panose="020B0604020202020204" pitchFamily="34" charset="0"/>
            </a:endParaRPr>
          </a:p>
        </p:txBody>
      </p:sp>
    </p:spTree>
    <p:extLst>
      <p:ext uri="{BB962C8B-B14F-4D97-AF65-F5344CB8AC3E}">
        <p14:creationId xmlns:p14="http://schemas.microsoft.com/office/powerpoint/2010/main" val="495231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lgn="just" eaLnBrk="1" hangingPunct="1"/>
            <a:r>
              <a:rPr lang="pt-BR" altLang="pt-BR" sz="2000" b="1" dirty="0"/>
              <a:t>EXEMPLO 2 CAIM – ESCOLHEU CLARAMENTE NÃO DESCANSAR EM CRISTO!</a:t>
            </a:r>
          </a:p>
          <a:p>
            <a:pPr algn="just" eaLnBrk="1" hangingPunct="1"/>
            <a:r>
              <a:rPr lang="pt-BR" sz="3200" b="1" i="0" dirty="0">
                <a:solidFill>
                  <a:srgbClr val="767777"/>
                </a:solidFill>
                <a:effectLst/>
                <a:latin typeface="Roboto" panose="02000000000000000000" pitchFamily="2" charset="0"/>
              </a:rPr>
              <a:t>Leia Gênesis 4:1-12. O que fez de Caim “fugitivo e errante pela terra” (</a:t>
            </a:r>
            <a:r>
              <a:rPr lang="pt-BR" sz="3200" b="1" i="0" dirty="0" err="1">
                <a:solidFill>
                  <a:srgbClr val="767777"/>
                </a:solidFill>
                <a:effectLst/>
                <a:latin typeface="Roboto" panose="02000000000000000000" pitchFamily="2" charset="0"/>
              </a:rPr>
              <a:t>Gn</a:t>
            </a:r>
            <a:r>
              <a:rPr lang="pt-BR" sz="3200" b="1" i="0" dirty="0">
                <a:solidFill>
                  <a:srgbClr val="767777"/>
                </a:solidFill>
                <a:effectLst/>
                <a:latin typeface="Roboto" panose="02000000000000000000" pitchFamily="2" charset="0"/>
              </a:rPr>
              <a:t> 4:12)</a:t>
            </a:r>
            <a:endParaRPr lang="pt-BR" sz="2000" b="1" i="0" dirty="0">
              <a:solidFill>
                <a:srgbClr val="767777"/>
              </a:solidFill>
              <a:effectLst/>
              <a:latin typeface="Roboto" panose="02000000000000000000" pitchFamily="2" charset="0"/>
            </a:endParaRPr>
          </a:p>
          <a:p>
            <a:pPr algn="just" eaLnBrk="1" hangingPunct="1"/>
            <a:r>
              <a:rPr lang="pt-BR" sz="3200" b="0" i="0" dirty="0">
                <a:solidFill>
                  <a:srgbClr val="767777"/>
                </a:solidFill>
                <a:effectLst/>
                <a:latin typeface="Roboto" panose="02000000000000000000" pitchFamily="2" charset="0"/>
              </a:rPr>
              <a:t>O texto bíblico não afirma explicitamente por que Deus Se agradou de Abel e de sua oferta, mas não “Se agradou” de Caim nem de sua oferta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4:4, 5). Porém, conhecemos a razão. “Caim foi perante Deus com queixas e incredulidade no coração com respeito ao sacrifício prometido e à necessidade de ofertas sacrificais. Sua dádiva não expressava arrependimento pelo pecado. Achava, como muitos hoje, que seria um reconhecimento de fraqueza seguir exatamente o plano indicado por Deus, confiando sua salvação inteiramente à expiação do Salvador prometido. </a:t>
            </a:r>
            <a:r>
              <a:rPr lang="pt-BR" sz="3200" b="1" i="0" dirty="0">
                <a:solidFill>
                  <a:srgbClr val="767777"/>
                </a:solidFill>
                <a:effectLst/>
                <a:latin typeface="Roboto" panose="02000000000000000000" pitchFamily="2" charset="0"/>
              </a:rPr>
              <a:t>Preferiu a conduta de dependência própria. Viria com seus próprios méritos”</a:t>
            </a:r>
            <a:r>
              <a:rPr lang="pt-BR" sz="3200" b="0" i="0" dirty="0">
                <a:solidFill>
                  <a:srgbClr val="767777"/>
                </a:solidFill>
                <a:effectLst/>
                <a:latin typeface="Roboto" panose="02000000000000000000" pitchFamily="2" charset="0"/>
              </a:rPr>
              <a:t> (Ellen G. White, </a:t>
            </a:r>
            <a:r>
              <a:rPr lang="pt-BR" sz="3200" b="0" i="1" dirty="0">
                <a:solidFill>
                  <a:srgbClr val="767777"/>
                </a:solidFill>
                <a:effectLst/>
                <a:latin typeface="Roboto" panose="02000000000000000000" pitchFamily="2" charset="0"/>
              </a:rPr>
              <a:t>Patriarcas e Profetas</a:t>
            </a:r>
            <a:r>
              <a:rPr lang="pt-BR" sz="3200" b="0" i="0" dirty="0">
                <a:solidFill>
                  <a:srgbClr val="767777"/>
                </a:solidFill>
                <a:effectLst/>
                <a:latin typeface="Roboto" panose="02000000000000000000" pitchFamily="2" charset="0"/>
              </a:rPr>
              <a:t>, p. 72).</a:t>
            </a:r>
            <a:endParaRPr lang="pt-BR" altLang="pt-BR" sz="2000" b="1" dirty="0"/>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8</a:t>
            </a:fld>
            <a:endParaRPr lang="pt-BR" altLang="pt-BR">
              <a:latin typeface="Arial" panose="020B0604020202020204" pitchFamily="34" charset="0"/>
            </a:endParaRPr>
          </a:p>
        </p:txBody>
      </p:sp>
    </p:spTree>
    <p:extLst>
      <p:ext uri="{BB962C8B-B14F-4D97-AF65-F5344CB8AC3E}">
        <p14:creationId xmlns:p14="http://schemas.microsoft.com/office/powerpoint/2010/main" val="1765947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algn="just" eaLnBrk="1" hangingPunct="1"/>
            <a:r>
              <a:rPr lang="pt-BR" altLang="pt-BR" sz="2000" b="1" dirty="0"/>
              <a:t>ESCOLHAS TRAZEM CONSEQUENCIAS – teria que fugir eternamente, e nunca acertaria o caminho!</a:t>
            </a:r>
          </a:p>
          <a:p>
            <a:pPr algn="just" eaLnBrk="1" hangingPunct="1"/>
            <a:r>
              <a:rPr lang="pt-BR" sz="3200" b="0" i="0" dirty="0">
                <a:solidFill>
                  <a:srgbClr val="767777"/>
                </a:solidFill>
                <a:effectLst/>
                <a:latin typeface="Roboto" panose="02000000000000000000" pitchFamily="2" charset="0"/>
              </a:rPr>
              <a:t>Deus não fez de Caim um “fugitivo e errante pela terra”; isso aconteceu como </a:t>
            </a:r>
            <a:r>
              <a:rPr lang="pt-BR" sz="3200" b="0" i="1" dirty="0">
                <a:solidFill>
                  <a:srgbClr val="767777"/>
                </a:solidFill>
                <a:effectLst/>
                <a:latin typeface="Roboto" panose="02000000000000000000" pitchFamily="2" charset="0"/>
              </a:rPr>
              <a:t>resultado </a:t>
            </a:r>
            <a:r>
              <a:rPr lang="pt-BR" sz="3200" b="0" i="0" dirty="0">
                <a:solidFill>
                  <a:srgbClr val="767777"/>
                </a:solidFill>
                <a:effectLst/>
                <a:latin typeface="Roboto" panose="02000000000000000000" pitchFamily="2" charset="0"/>
              </a:rPr>
              <a:t>das ações pecaminosas e desobediência de Caim. Não encontrando descanso em Deus, Caim descobriu que não poderia encontrar o verdadeiro descanso de outra maneira.</a:t>
            </a:r>
          </a:p>
          <a:p>
            <a:pPr algn="just" eaLnBrk="1" hangingPunct="1"/>
            <a:endParaRPr lang="pt-BR" altLang="pt-BR" sz="3200" b="0" i="0" dirty="0">
              <a:solidFill>
                <a:srgbClr val="767777"/>
              </a:solidFill>
              <a:effectLst/>
              <a:latin typeface="Roboto" panose="02000000000000000000" pitchFamily="2" charset="0"/>
            </a:endParaRPr>
          </a:p>
          <a:p>
            <a:pPr algn="just" eaLnBrk="1" hangingPunct="1"/>
            <a:r>
              <a:rPr lang="pt-BR" sz="3200" b="0" i="0" dirty="0">
                <a:solidFill>
                  <a:srgbClr val="767777"/>
                </a:solidFill>
                <a:effectLst/>
                <a:latin typeface="Roboto" panose="02000000000000000000" pitchFamily="2" charset="0"/>
              </a:rPr>
              <a:t>A história de Caim demonstra que não há descanso quando o ser humano se rebela contra os mandamentos de Deus e confia em seu próprio julgamento. Caim desconsiderou as claras instruções divinas. Sua religião era de obras humanas. Ele exaltou sua própria opinião acima da revelação do Senhor. </a:t>
            </a:r>
            <a:r>
              <a:rPr lang="pt-BR" sz="3200" b="0" i="0">
                <a:solidFill>
                  <a:srgbClr val="767777"/>
                </a:solidFill>
                <a:effectLst/>
                <a:latin typeface="Roboto" panose="02000000000000000000" pitchFamily="2" charset="0"/>
              </a:rPr>
              <a:t>Abel, por outro lado, teve paz até na morte, porque depositou sua confiança no Deus da vida.</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9</a:t>
            </a:fld>
            <a:endParaRPr lang="pt-BR" altLang="pt-BR">
              <a:latin typeface="Arial" panose="020B0604020202020204" pitchFamily="34" charset="0"/>
            </a:endParaRPr>
          </a:p>
        </p:txBody>
      </p:sp>
    </p:spTree>
    <p:extLst>
      <p:ext uri="{BB962C8B-B14F-4D97-AF65-F5344CB8AC3E}">
        <p14:creationId xmlns:p14="http://schemas.microsoft.com/office/powerpoint/2010/main" val="2056758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337AD82-A2E2-4DCA-A321-75616E08299F}"/>
              </a:ext>
            </a:extLst>
          </p:cNvPr>
          <p:cNvSpPr>
            <a:spLocks noGrp="1"/>
          </p:cNvSpPr>
          <p:nvPr>
            <p:ph type="dt" sz="half" idx="10"/>
          </p:nvPr>
        </p:nvSpPr>
        <p:spPr/>
        <p:txBody>
          <a:bodyPr/>
          <a:lstStyle>
            <a:lvl1pPr>
              <a:defRPr/>
            </a:lvl1pPr>
          </a:lstStyle>
          <a:p>
            <a:pPr>
              <a:defRPr/>
            </a:pPr>
            <a:fld id="{7EB16E76-2019-4AE7-8506-FDA4E89EE4C0}"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04038580-60C0-4089-8EFC-E64FB631CB56}"/>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F676F790-38AB-4BA4-BC05-4949B1C32BC9}"/>
              </a:ext>
            </a:extLst>
          </p:cNvPr>
          <p:cNvSpPr>
            <a:spLocks noGrp="1"/>
          </p:cNvSpPr>
          <p:nvPr>
            <p:ph type="sldNum" sz="quarter" idx="12"/>
          </p:nvPr>
        </p:nvSpPr>
        <p:spPr/>
        <p:txBody>
          <a:bodyPr/>
          <a:lstStyle>
            <a:lvl1pPr>
              <a:defRPr/>
            </a:lvl1pPr>
          </a:lstStyle>
          <a:p>
            <a:pPr>
              <a:defRPr/>
            </a:pPr>
            <a:fld id="{A051D0A8-2C9F-4CBA-9539-C6E913521217}" type="slidenum">
              <a:rPr lang="pt-BR" altLang="pt-BR"/>
              <a:pPr>
                <a:defRPr/>
              </a:pPr>
              <a:t>‹nº›</a:t>
            </a:fld>
            <a:endParaRPr lang="pt-BR" altLang="pt-BR"/>
          </a:p>
        </p:txBody>
      </p:sp>
    </p:spTree>
    <p:extLst>
      <p:ext uri="{BB962C8B-B14F-4D97-AF65-F5344CB8AC3E}">
        <p14:creationId xmlns:p14="http://schemas.microsoft.com/office/powerpoint/2010/main" val="8710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96A2D16-248D-4E92-90A1-9F3C34A366FF}"/>
              </a:ext>
            </a:extLst>
          </p:cNvPr>
          <p:cNvSpPr>
            <a:spLocks noGrp="1"/>
          </p:cNvSpPr>
          <p:nvPr>
            <p:ph type="dt" sz="half" idx="10"/>
          </p:nvPr>
        </p:nvSpPr>
        <p:spPr/>
        <p:txBody>
          <a:bodyPr/>
          <a:lstStyle>
            <a:lvl1pPr>
              <a:defRPr/>
            </a:lvl1pPr>
          </a:lstStyle>
          <a:p>
            <a:pPr>
              <a:defRPr/>
            </a:pPr>
            <a:fld id="{5B28979E-C051-4473-8447-11717877F52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A7B272FD-A0C6-403D-BDCA-B90031104639}"/>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9FAD201-7BE0-4B98-BFB1-779EA73AF1B5}"/>
              </a:ext>
            </a:extLst>
          </p:cNvPr>
          <p:cNvSpPr>
            <a:spLocks noGrp="1"/>
          </p:cNvSpPr>
          <p:nvPr>
            <p:ph type="sldNum" sz="quarter" idx="12"/>
          </p:nvPr>
        </p:nvSpPr>
        <p:spPr/>
        <p:txBody>
          <a:bodyPr/>
          <a:lstStyle>
            <a:lvl1pPr>
              <a:defRPr/>
            </a:lvl1pPr>
          </a:lstStyle>
          <a:p>
            <a:pPr>
              <a:defRPr/>
            </a:pPr>
            <a:fld id="{65BDA849-385C-4E49-B6F2-50DE005ACE9A}" type="slidenum">
              <a:rPr lang="pt-BR" altLang="pt-BR"/>
              <a:pPr>
                <a:defRPr/>
              </a:pPr>
              <a:t>‹nº›</a:t>
            </a:fld>
            <a:endParaRPr lang="pt-BR" altLang="pt-BR"/>
          </a:p>
        </p:txBody>
      </p:sp>
    </p:spTree>
    <p:extLst>
      <p:ext uri="{BB962C8B-B14F-4D97-AF65-F5344CB8AC3E}">
        <p14:creationId xmlns:p14="http://schemas.microsoft.com/office/powerpoint/2010/main" val="161069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15C45F-1AED-4B01-B512-595BD13B8C28}"/>
              </a:ext>
            </a:extLst>
          </p:cNvPr>
          <p:cNvSpPr>
            <a:spLocks noGrp="1"/>
          </p:cNvSpPr>
          <p:nvPr>
            <p:ph type="dt" sz="half" idx="10"/>
          </p:nvPr>
        </p:nvSpPr>
        <p:spPr/>
        <p:txBody>
          <a:bodyPr/>
          <a:lstStyle>
            <a:lvl1pPr>
              <a:defRPr/>
            </a:lvl1pPr>
          </a:lstStyle>
          <a:p>
            <a:pPr>
              <a:defRPr/>
            </a:pPr>
            <a:fld id="{FEEFEC2B-6D39-4D81-8D93-7DD67D040199}"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2657B60-5AA0-44AE-9943-8A7D56F40AA0}"/>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5625830B-D798-4031-B019-4086CBE79892}"/>
              </a:ext>
            </a:extLst>
          </p:cNvPr>
          <p:cNvSpPr>
            <a:spLocks noGrp="1"/>
          </p:cNvSpPr>
          <p:nvPr>
            <p:ph type="sldNum" sz="quarter" idx="12"/>
          </p:nvPr>
        </p:nvSpPr>
        <p:spPr/>
        <p:txBody>
          <a:bodyPr/>
          <a:lstStyle>
            <a:lvl1pPr>
              <a:defRPr/>
            </a:lvl1pPr>
          </a:lstStyle>
          <a:p>
            <a:pPr>
              <a:defRPr/>
            </a:pPr>
            <a:fld id="{17418B3E-2DC0-4B2F-A7E7-20AF0AF23BE5}" type="slidenum">
              <a:rPr lang="pt-BR" altLang="pt-BR"/>
              <a:pPr>
                <a:defRPr/>
              </a:pPr>
              <a:t>‹nº›</a:t>
            </a:fld>
            <a:endParaRPr lang="pt-BR" altLang="pt-BR"/>
          </a:p>
        </p:txBody>
      </p:sp>
    </p:spTree>
    <p:extLst>
      <p:ext uri="{BB962C8B-B14F-4D97-AF65-F5344CB8AC3E}">
        <p14:creationId xmlns:p14="http://schemas.microsoft.com/office/powerpoint/2010/main" val="188530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BF585D2-69F4-4D7A-BC97-8E59ECE6E0EB}"/>
              </a:ext>
            </a:extLst>
          </p:cNvPr>
          <p:cNvSpPr>
            <a:spLocks noGrp="1"/>
          </p:cNvSpPr>
          <p:nvPr>
            <p:ph type="dt" sz="half" idx="10"/>
          </p:nvPr>
        </p:nvSpPr>
        <p:spPr/>
        <p:txBody>
          <a:bodyPr/>
          <a:lstStyle>
            <a:lvl1pPr>
              <a:defRPr/>
            </a:lvl1pPr>
          </a:lstStyle>
          <a:p>
            <a:pPr>
              <a:defRPr/>
            </a:pPr>
            <a:fld id="{1A89D1B0-F60C-4B5E-AE29-7D9FFA3A548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B96802E7-A6DA-411D-8067-A70C1ED5EB51}"/>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96FCF2A8-DF12-463A-B7B6-5B4CD5A8BCB7}"/>
              </a:ext>
            </a:extLst>
          </p:cNvPr>
          <p:cNvSpPr>
            <a:spLocks noGrp="1"/>
          </p:cNvSpPr>
          <p:nvPr>
            <p:ph type="sldNum" sz="quarter" idx="12"/>
          </p:nvPr>
        </p:nvSpPr>
        <p:spPr/>
        <p:txBody>
          <a:bodyPr/>
          <a:lstStyle>
            <a:lvl1pPr>
              <a:defRPr/>
            </a:lvl1pPr>
          </a:lstStyle>
          <a:p>
            <a:pPr>
              <a:defRPr/>
            </a:pPr>
            <a:fld id="{A0F7D935-65EF-496C-ADEF-DF442B678A6D}" type="slidenum">
              <a:rPr lang="pt-BR" altLang="pt-BR"/>
              <a:pPr>
                <a:defRPr/>
              </a:pPr>
              <a:t>‹nº›</a:t>
            </a:fld>
            <a:endParaRPr lang="pt-BR" altLang="pt-BR"/>
          </a:p>
        </p:txBody>
      </p:sp>
    </p:spTree>
    <p:extLst>
      <p:ext uri="{BB962C8B-B14F-4D97-AF65-F5344CB8AC3E}">
        <p14:creationId xmlns:p14="http://schemas.microsoft.com/office/powerpoint/2010/main" val="328852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id="{8FCD67EF-8F31-4156-B3DE-E0EC014BE7CA}"/>
              </a:ext>
            </a:extLst>
          </p:cNvPr>
          <p:cNvSpPr>
            <a:spLocks noGrp="1"/>
          </p:cNvSpPr>
          <p:nvPr>
            <p:ph type="dt" sz="half" idx="10"/>
          </p:nvPr>
        </p:nvSpPr>
        <p:spPr/>
        <p:txBody>
          <a:bodyPr/>
          <a:lstStyle>
            <a:lvl1pPr>
              <a:defRPr/>
            </a:lvl1pPr>
          </a:lstStyle>
          <a:p>
            <a:pPr>
              <a:defRPr/>
            </a:pPr>
            <a:fld id="{CC3A709C-ECE4-41C6-B9D6-3AF03C179342}"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F05410CA-76D2-4ED2-8827-ED11E9CC728F}"/>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55E3084-3599-4183-A982-94928B96BAB9}"/>
              </a:ext>
            </a:extLst>
          </p:cNvPr>
          <p:cNvSpPr>
            <a:spLocks noGrp="1"/>
          </p:cNvSpPr>
          <p:nvPr>
            <p:ph type="sldNum" sz="quarter" idx="12"/>
          </p:nvPr>
        </p:nvSpPr>
        <p:spPr/>
        <p:txBody>
          <a:bodyPr/>
          <a:lstStyle>
            <a:lvl1pPr>
              <a:defRPr/>
            </a:lvl1pPr>
          </a:lstStyle>
          <a:p>
            <a:pPr>
              <a:defRPr/>
            </a:pPr>
            <a:fld id="{27635022-3D50-4C60-B0CA-32C28F94C3C1}" type="slidenum">
              <a:rPr lang="pt-BR" altLang="pt-BR"/>
              <a:pPr>
                <a:defRPr/>
              </a:pPr>
              <a:t>‹nº›</a:t>
            </a:fld>
            <a:endParaRPr lang="pt-BR" altLang="pt-BR"/>
          </a:p>
        </p:txBody>
      </p:sp>
    </p:spTree>
    <p:extLst>
      <p:ext uri="{BB962C8B-B14F-4D97-AF65-F5344CB8AC3E}">
        <p14:creationId xmlns:p14="http://schemas.microsoft.com/office/powerpoint/2010/main" val="221034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DCD9A543-2E0B-4355-AE43-62E49DD780D5}"/>
              </a:ext>
            </a:extLst>
          </p:cNvPr>
          <p:cNvSpPr>
            <a:spLocks noGrp="1"/>
          </p:cNvSpPr>
          <p:nvPr>
            <p:ph type="dt" sz="half" idx="10"/>
          </p:nvPr>
        </p:nvSpPr>
        <p:spPr/>
        <p:txBody>
          <a:bodyPr/>
          <a:lstStyle>
            <a:lvl1pPr>
              <a:defRPr/>
            </a:lvl1pPr>
          </a:lstStyle>
          <a:p>
            <a:pPr>
              <a:defRPr/>
            </a:pPr>
            <a:fld id="{8F01172D-5F99-4E2A-9D36-6B6E83091326}"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FD74E65A-0753-4401-A656-12AB14F4CCB8}"/>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7D23D562-2EF5-4209-809C-624DAAE29E4D}"/>
              </a:ext>
            </a:extLst>
          </p:cNvPr>
          <p:cNvSpPr>
            <a:spLocks noGrp="1"/>
          </p:cNvSpPr>
          <p:nvPr>
            <p:ph type="sldNum" sz="quarter" idx="12"/>
          </p:nvPr>
        </p:nvSpPr>
        <p:spPr/>
        <p:txBody>
          <a:bodyPr/>
          <a:lstStyle>
            <a:lvl1pPr>
              <a:defRPr/>
            </a:lvl1pPr>
          </a:lstStyle>
          <a:p>
            <a:pPr>
              <a:defRPr/>
            </a:pPr>
            <a:fld id="{8B66D2F5-5C75-4D00-927F-AE9C0653595C}" type="slidenum">
              <a:rPr lang="pt-BR" altLang="pt-BR"/>
              <a:pPr>
                <a:defRPr/>
              </a:pPr>
              <a:t>‹nº›</a:t>
            </a:fld>
            <a:endParaRPr lang="pt-BR" altLang="pt-BR"/>
          </a:p>
        </p:txBody>
      </p:sp>
    </p:spTree>
    <p:extLst>
      <p:ext uri="{BB962C8B-B14F-4D97-AF65-F5344CB8AC3E}">
        <p14:creationId xmlns:p14="http://schemas.microsoft.com/office/powerpoint/2010/main" val="390161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1F5512A1-4873-4C76-AC4C-CDC28B2A8A10}"/>
              </a:ext>
            </a:extLst>
          </p:cNvPr>
          <p:cNvSpPr>
            <a:spLocks noGrp="1"/>
          </p:cNvSpPr>
          <p:nvPr>
            <p:ph type="dt" sz="half" idx="10"/>
          </p:nvPr>
        </p:nvSpPr>
        <p:spPr/>
        <p:txBody>
          <a:bodyPr/>
          <a:lstStyle>
            <a:lvl1pPr>
              <a:defRPr/>
            </a:lvl1pPr>
          </a:lstStyle>
          <a:p>
            <a:pPr>
              <a:defRPr/>
            </a:pPr>
            <a:fld id="{D35B617B-16EC-4880-90CA-9AB70BCB8107}" type="datetimeFigureOut">
              <a:rPr lang="pt-BR"/>
              <a:pPr>
                <a:defRPr/>
              </a:pPr>
              <a:t>28/09/2021</a:t>
            </a:fld>
            <a:endParaRPr lang="pt-BR"/>
          </a:p>
        </p:txBody>
      </p:sp>
      <p:sp>
        <p:nvSpPr>
          <p:cNvPr id="8" name="Espaço Reservado para Rodapé 4">
            <a:extLst>
              <a:ext uri="{FF2B5EF4-FFF2-40B4-BE49-F238E27FC236}">
                <a16:creationId xmlns:a16="http://schemas.microsoft.com/office/drawing/2014/main" id="{D131BC29-AF46-463E-AEB6-141B7A82D394}"/>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DA493887-78BD-4F16-85D0-E206CFFA0C12}"/>
              </a:ext>
            </a:extLst>
          </p:cNvPr>
          <p:cNvSpPr>
            <a:spLocks noGrp="1"/>
          </p:cNvSpPr>
          <p:nvPr>
            <p:ph type="sldNum" sz="quarter" idx="12"/>
          </p:nvPr>
        </p:nvSpPr>
        <p:spPr/>
        <p:txBody>
          <a:bodyPr/>
          <a:lstStyle>
            <a:lvl1pPr>
              <a:defRPr/>
            </a:lvl1pPr>
          </a:lstStyle>
          <a:p>
            <a:pPr>
              <a:defRPr/>
            </a:pPr>
            <a:fld id="{EE54D7B6-19E3-437E-836E-0DC6BFAAC277}" type="slidenum">
              <a:rPr lang="pt-BR" altLang="pt-BR"/>
              <a:pPr>
                <a:defRPr/>
              </a:pPr>
              <a:t>‹nº›</a:t>
            </a:fld>
            <a:endParaRPr lang="pt-BR" altLang="pt-BR"/>
          </a:p>
        </p:txBody>
      </p:sp>
    </p:spTree>
    <p:extLst>
      <p:ext uri="{BB962C8B-B14F-4D97-AF65-F5344CB8AC3E}">
        <p14:creationId xmlns:p14="http://schemas.microsoft.com/office/powerpoint/2010/main" val="345128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id="{14BF8AE5-7773-403B-8132-EB82054554AB}"/>
              </a:ext>
            </a:extLst>
          </p:cNvPr>
          <p:cNvSpPr>
            <a:spLocks noGrp="1"/>
          </p:cNvSpPr>
          <p:nvPr>
            <p:ph type="dt" sz="half" idx="10"/>
          </p:nvPr>
        </p:nvSpPr>
        <p:spPr/>
        <p:txBody>
          <a:bodyPr/>
          <a:lstStyle>
            <a:lvl1pPr>
              <a:defRPr/>
            </a:lvl1pPr>
          </a:lstStyle>
          <a:p>
            <a:pPr>
              <a:defRPr/>
            </a:pPr>
            <a:fld id="{0B1A38E4-38AE-4228-92CC-E480136A4A01}" type="datetimeFigureOut">
              <a:rPr lang="pt-BR"/>
              <a:pPr>
                <a:defRPr/>
              </a:pPr>
              <a:t>28/09/2021</a:t>
            </a:fld>
            <a:endParaRPr lang="pt-BR"/>
          </a:p>
        </p:txBody>
      </p:sp>
      <p:sp>
        <p:nvSpPr>
          <p:cNvPr id="4" name="Espaço Reservado para Rodapé 4">
            <a:extLst>
              <a:ext uri="{FF2B5EF4-FFF2-40B4-BE49-F238E27FC236}">
                <a16:creationId xmlns:a16="http://schemas.microsoft.com/office/drawing/2014/main" id="{6F83FB53-133F-4185-96BB-0D6E8C9981E4}"/>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3D20766C-4CFA-48C3-99E8-F359F55B906F}"/>
              </a:ext>
            </a:extLst>
          </p:cNvPr>
          <p:cNvSpPr>
            <a:spLocks noGrp="1"/>
          </p:cNvSpPr>
          <p:nvPr>
            <p:ph type="sldNum" sz="quarter" idx="12"/>
          </p:nvPr>
        </p:nvSpPr>
        <p:spPr/>
        <p:txBody>
          <a:bodyPr/>
          <a:lstStyle>
            <a:lvl1pPr>
              <a:defRPr/>
            </a:lvl1pPr>
          </a:lstStyle>
          <a:p>
            <a:pPr>
              <a:defRPr/>
            </a:pPr>
            <a:fld id="{A1AC45E4-9CFC-4FB9-A5ED-0CAA9BE402E6}" type="slidenum">
              <a:rPr lang="pt-BR" altLang="pt-BR"/>
              <a:pPr>
                <a:defRPr/>
              </a:pPr>
              <a:t>‹nº›</a:t>
            </a:fld>
            <a:endParaRPr lang="pt-BR" altLang="pt-BR"/>
          </a:p>
        </p:txBody>
      </p:sp>
    </p:spTree>
    <p:extLst>
      <p:ext uri="{BB962C8B-B14F-4D97-AF65-F5344CB8AC3E}">
        <p14:creationId xmlns:p14="http://schemas.microsoft.com/office/powerpoint/2010/main" val="77073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747D08CC-97AA-4F5E-A769-9A63ABFBCC0D}"/>
              </a:ext>
            </a:extLst>
          </p:cNvPr>
          <p:cNvSpPr>
            <a:spLocks noGrp="1"/>
          </p:cNvSpPr>
          <p:nvPr>
            <p:ph type="dt" sz="half" idx="10"/>
          </p:nvPr>
        </p:nvSpPr>
        <p:spPr/>
        <p:txBody>
          <a:bodyPr/>
          <a:lstStyle>
            <a:lvl1pPr>
              <a:defRPr/>
            </a:lvl1pPr>
          </a:lstStyle>
          <a:p>
            <a:pPr>
              <a:defRPr/>
            </a:pPr>
            <a:fld id="{F1ACFA34-27AF-4169-884A-AFB5DAA8FDCF}" type="datetimeFigureOut">
              <a:rPr lang="pt-BR"/>
              <a:pPr>
                <a:defRPr/>
              </a:pPr>
              <a:t>28/09/2021</a:t>
            </a:fld>
            <a:endParaRPr lang="pt-BR"/>
          </a:p>
        </p:txBody>
      </p:sp>
      <p:sp>
        <p:nvSpPr>
          <p:cNvPr id="3" name="Espaço Reservado para Rodapé 4">
            <a:extLst>
              <a:ext uri="{FF2B5EF4-FFF2-40B4-BE49-F238E27FC236}">
                <a16:creationId xmlns:a16="http://schemas.microsoft.com/office/drawing/2014/main" id="{008BD3EA-2E70-4171-9E7E-007C291A2825}"/>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D5317CA7-EA75-4146-B317-CB1E7473B007}"/>
              </a:ext>
            </a:extLst>
          </p:cNvPr>
          <p:cNvSpPr>
            <a:spLocks noGrp="1"/>
          </p:cNvSpPr>
          <p:nvPr>
            <p:ph type="sldNum" sz="quarter" idx="12"/>
          </p:nvPr>
        </p:nvSpPr>
        <p:spPr/>
        <p:txBody>
          <a:bodyPr/>
          <a:lstStyle>
            <a:lvl1pPr>
              <a:defRPr/>
            </a:lvl1pPr>
          </a:lstStyle>
          <a:p>
            <a:pPr>
              <a:defRPr/>
            </a:pPr>
            <a:fld id="{2321A250-8ED8-41E0-89EE-E5281FD16F05}" type="slidenum">
              <a:rPr lang="pt-BR" altLang="pt-BR"/>
              <a:pPr>
                <a:defRPr/>
              </a:pPr>
              <a:t>‹nº›</a:t>
            </a:fld>
            <a:endParaRPr lang="pt-BR" altLang="pt-BR"/>
          </a:p>
        </p:txBody>
      </p:sp>
    </p:spTree>
    <p:extLst>
      <p:ext uri="{BB962C8B-B14F-4D97-AF65-F5344CB8AC3E}">
        <p14:creationId xmlns:p14="http://schemas.microsoft.com/office/powerpoint/2010/main" val="281751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24605914-4C6E-4C98-AF47-A240AFF801D0}"/>
              </a:ext>
            </a:extLst>
          </p:cNvPr>
          <p:cNvSpPr>
            <a:spLocks noGrp="1"/>
          </p:cNvSpPr>
          <p:nvPr>
            <p:ph type="dt" sz="half" idx="10"/>
          </p:nvPr>
        </p:nvSpPr>
        <p:spPr/>
        <p:txBody>
          <a:bodyPr/>
          <a:lstStyle>
            <a:lvl1pPr>
              <a:defRPr/>
            </a:lvl1pPr>
          </a:lstStyle>
          <a:p>
            <a:pPr>
              <a:defRPr/>
            </a:pPr>
            <a:fld id="{E97DA069-067F-4C12-89C7-2FF829E75F7E}"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342ECDD7-670F-48F8-B418-95874BEF7F20}"/>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E6C2ADA0-6A85-48FB-BB38-FAA52EF5586B}"/>
              </a:ext>
            </a:extLst>
          </p:cNvPr>
          <p:cNvSpPr>
            <a:spLocks noGrp="1"/>
          </p:cNvSpPr>
          <p:nvPr>
            <p:ph type="sldNum" sz="quarter" idx="12"/>
          </p:nvPr>
        </p:nvSpPr>
        <p:spPr/>
        <p:txBody>
          <a:bodyPr/>
          <a:lstStyle>
            <a:lvl1pPr>
              <a:defRPr/>
            </a:lvl1pPr>
          </a:lstStyle>
          <a:p>
            <a:pPr>
              <a:defRPr/>
            </a:pPr>
            <a:fld id="{190C8890-8A1A-4151-9384-022D570DAD30}" type="slidenum">
              <a:rPr lang="pt-BR" altLang="pt-BR"/>
              <a:pPr>
                <a:defRPr/>
              </a:pPr>
              <a:t>‹nº›</a:t>
            </a:fld>
            <a:endParaRPr lang="pt-BR" altLang="pt-BR"/>
          </a:p>
        </p:txBody>
      </p:sp>
    </p:spTree>
    <p:extLst>
      <p:ext uri="{BB962C8B-B14F-4D97-AF65-F5344CB8AC3E}">
        <p14:creationId xmlns:p14="http://schemas.microsoft.com/office/powerpoint/2010/main" val="351301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C87F1229-C20D-487F-95C1-F217509CCEF7}"/>
              </a:ext>
            </a:extLst>
          </p:cNvPr>
          <p:cNvSpPr>
            <a:spLocks noGrp="1"/>
          </p:cNvSpPr>
          <p:nvPr>
            <p:ph type="dt" sz="half" idx="10"/>
          </p:nvPr>
        </p:nvSpPr>
        <p:spPr/>
        <p:txBody>
          <a:bodyPr/>
          <a:lstStyle>
            <a:lvl1pPr>
              <a:defRPr/>
            </a:lvl1pPr>
          </a:lstStyle>
          <a:p>
            <a:pPr>
              <a:defRPr/>
            </a:pPr>
            <a:fld id="{9877B16D-6BD6-4F16-84C9-F6E129CA1014}"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CE533CD2-6303-46C2-B690-A1D00DCE7446}"/>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30AB98D6-AF28-421B-9C56-A48BBFDC6742}"/>
              </a:ext>
            </a:extLst>
          </p:cNvPr>
          <p:cNvSpPr>
            <a:spLocks noGrp="1"/>
          </p:cNvSpPr>
          <p:nvPr>
            <p:ph type="sldNum" sz="quarter" idx="12"/>
          </p:nvPr>
        </p:nvSpPr>
        <p:spPr/>
        <p:txBody>
          <a:bodyPr/>
          <a:lstStyle>
            <a:lvl1pPr>
              <a:defRPr/>
            </a:lvl1pPr>
          </a:lstStyle>
          <a:p>
            <a:pPr>
              <a:defRPr/>
            </a:pPr>
            <a:fld id="{04842FB0-C3B8-45C3-8CAD-F2A3A21B1587}" type="slidenum">
              <a:rPr lang="pt-BR" altLang="pt-BR"/>
              <a:pPr>
                <a:defRPr/>
              </a:pPr>
              <a:t>‹nº›</a:t>
            </a:fld>
            <a:endParaRPr lang="pt-BR" altLang="pt-BR"/>
          </a:p>
        </p:txBody>
      </p:sp>
    </p:spTree>
    <p:extLst>
      <p:ext uri="{BB962C8B-B14F-4D97-AF65-F5344CB8AC3E}">
        <p14:creationId xmlns:p14="http://schemas.microsoft.com/office/powerpoint/2010/main" val="55236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id="{FF246004-4B27-4C96-8A1C-301966E157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a:extLst>
              <a:ext uri="{FF2B5EF4-FFF2-40B4-BE49-F238E27FC236}">
                <a16:creationId xmlns:a16="http://schemas.microsoft.com/office/drawing/2014/main" id="{B80727FE-3C3C-4C86-A499-D88086D8FBA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494A2262-104D-4948-B898-7068BFCC06A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E0CCCCC-0B4B-41C5-8AFA-8375B0187DDE}"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549F88D-8C4F-4B35-8F72-F19B5EBFA3F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a:extLst>
              <a:ext uri="{FF2B5EF4-FFF2-40B4-BE49-F238E27FC236}">
                <a16:creationId xmlns:a16="http://schemas.microsoft.com/office/drawing/2014/main" id="{4CAFC19D-903E-4E76-A9FA-CE01DE2BFAC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F50BC43-2823-45B5-8D2F-169D22CF1BBC}"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allpaper Wallpaper, Glasses, Minimalistic images for desktop, section  минимализм - download">
            <a:extLst>
              <a:ext uri="{FF2B5EF4-FFF2-40B4-BE49-F238E27FC236}">
                <a16:creationId xmlns:a16="http://schemas.microsoft.com/office/drawing/2014/main" id="{2D39164A-84FA-48DD-8F8E-FC2209042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0" y="0"/>
            <a:ext cx="122166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llpaper Wallpaper, Glasses, Minimalistic images for desktop, section  минимализм - download">
            <a:extLst>
              <a:ext uri="{FF2B5EF4-FFF2-40B4-BE49-F238E27FC236}">
                <a16:creationId xmlns:a16="http://schemas.microsoft.com/office/drawing/2014/main" id="{2A44E30A-4573-4DF6-AFCB-3610D68E47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00"/>
          <a:stretch/>
        </p:blipFill>
        <p:spPr bwMode="auto">
          <a:xfrm>
            <a:off x="677217" y="1556792"/>
            <a:ext cx="10747375" cy="53012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6474F6AA-BD0B-46B0-AD6C-11089032ECAC}"/>
              </a:ext>
            </a:extLst>
          </p:cNvPr>
          <p:cNvSpPr txBox="1">
            <a:spLocks/>
          </p:cNvSpPr>
          <p:nvPr/>
        </p:nvSpPr>
        <p:spPr>
          <a:xfrm>
            <a:off x="0" y="1268760"/>
            <a:ext cx="12192000" cy="1152128"/>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Quando o Cansaço Chega</a:t>
            </a:r>
          </a:p>
          <a:p>
            <a:pPr algn="ctr" eaLnBrk="1" hangingPunct="1">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Pr. Marcelo Augusto De Carvalho</a:t>
            </a:r>
            <a:endParaRPr lang="pt-BR" sz="60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Quadrado&#10;&#10;Descrição gerada automaticamente">
            <a:extLst>
              <a:ext uri="{FF2B5EF4-FFF2-40B4-BE49-F238E27FC236}">
                <a16:creationId xmlns:a16="http://schemas.microsoft.com/office/drawing/2014/main" id="{06710BFF-C990-456F-87D8-44364707A49D}"/>
              </a:ext>
            </a:extLst>
          </p:cNvPr>
          <p:cNvPicPr>
            <a:picLocks noChangeAspect="1"/>
          </p:cNvPicPr>
          <p:nvPr/>
        </p:nvPicPr>
        <p:blipFill rotWithShape="1">
          <a:blip r:embed="rId3">
            <a:extLst>
              <a:ext uri="{28A0092B-C50C-407E-A947-70E740481C1C}">
                <a14:useLocalDpi xmlns:a14="http://schemas.microsoft.com/office/drawing/2010/main" val="0"/>
              </a:ext>
            </a:extLst>
          </a:blip>
          <a:srcRect b="2857"/>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Deus analisa e julga o rebelde</a:t>
            </a:r>
          </a:p>
        </p:txBody>
      </p:sp>
    </p:spTree>
    <p:extLst>
      <p:ext uri="{BB962C8B-B14F-4D97-AF65-F5344CB8AC3E}">
        <p14:creationId xmlns:p14="http://schemas.microsoft.com/office/powerpoint/2010/main" val="3211780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idade vista do alto&#10;&#10;Descrição gerada automaticamente">
            <a:extLst>
              <a:ext uri="{FF2B5EF4-FFF2-40B4-BE49-F238E27FC236}">
                <a16:creationId xmlns:a16="http://schemas.microsoft.com/office/drawing/2014/main" id="{72D42EC2-7775-4FC0-8B51-EDA36AE58F75}"/>
              </a:ext>
            </a:extLst>
          </p:cNvPr>
          <p:cNvPicPr>
            <a:picLocks noChangeAspect="1"/>
          </p:cNvPicPr>
          <p:nvPr/>
        </p:nvPicPr>
        <p:blipFill rotWithShape="1">
          <a:blip r:embed="rId3">
            <a:extLst>
              <a:ext uri="{28A0092B-C50C-407E-A947-70E740481C1C}">
                <a14:useLocalDpi xmlns:a14="http://schemas.microsoft.com/office/drawing/2010/main" val="0"/>
              </a:ext>
            </a:extLst>
          </a:blip>
          <a:srcRect b="2646"/>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504056" y="412209"/>
            <a:ext cx="4871864" cy="2800767"/>
          </a:xfrm>
          <a:prstGeom prst="rect">
            <a:avLst/>
          </a:prstGeom>
          <a:noFill/>
        </p:spPr>
        <p:txBody>
          <a:bodyPr wrap="square">
            <a:spAutoFit/>
          </a:bodyPr>
          <a:lstStyle/>
          <a:p>
            <a:pP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Preencher</a:t>
            </a:r>
          </a:p>
          <a:p>
            <a:pPr eaLnBrk="1" hangingPunct="1">
              <a:defRPr/>
            </a:pPr>
            <a:b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b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Cidade</a:t>
            </a:r>
          </a:p>
          <a:p>
            <a:pP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Dinastia</a:t>
            </a:r>
          </a:p>
        </p:txBody>
      </p:sp>
    </p:spTree>
    <p:extLst>
      <p:ext uri="{BB962C8B-B14F-4D97-AF65-F5344CB8AC3E}">
        <p14:creationId xmlns:p14="http://schemas.microsoft.com/office/powerpoint/2010/main" val="2964555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Animal com a boca aberta&#10;&#10;Descrição gerada automaticamente com confiança média">
            <a:extLst>
              <a:ext uri="{FF2B5EF4-FFF2-40B4-BE49-F238E27FC236}">
                <a16:creationId xmlns:a16="http://schemas.microsoft.com/office/drawing/2014/main" id="{B03C5620-AFD2-4F93-8D08-03A88DEA7591}"/>
              </a:ext>
            </a:extLst>
          </p:cNvPr>
          <p:cNvPicPr>
            <a:picLocks noChangeAspect="1"/>
          </p:cNvPicPr>
          <p:nvPr/>
        </p:nvPicPr>
        <p:blipFill rotWithShape="1">
          <a:blip r:embed="rId3">
            <a:extLst>
              <a:ext uri="{28A0092B-C50C-407E-A947-70E740481C1C}">
                <a14:useLocalDpi xmlns:a14="http://schemas.microsoft.com/office/drawing/2010/main" val="0"/>
              </a:ext>
            </a:extLst>
          </a:blip>
          <a:srcRect b="2434"/>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489446"/>
            <a:ext cx="5087888"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Pense Nisso</a:t>
            </a:r>
          </a:p>
        </p:txBody>
      </p:sp>
    </p:spTree>
    <p:extLst>
      <p:ext uri="{BB962C8B-B14F-4D97-AF65-F5344CB8AC3E}">
        <p14:creationId xmlns:p14="http://schemas.microsoft.com/office/powerpoint/2010/main" val="377326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8A1175B-FE1C-4272-8FCA-BF5FAB5F9392}"/>
              </a:ext>
            </a:extLst>
          </p:cNvPr>
          <p:cNvPicPr>
            <a:picLocks noChangeAspect="1"/>
          </p:cNvPicPr>
          <p:nvPr/>
        </p:nvPicPr>
        <p:blipFill>
          <a:blip r:embed="rId3"/>
          <a:stretch>
            <a:fillRect/>
          </a:stretch>
        </p:blipFill>
        <p:spPr>
          <a:xfrm>
            <a:off x="0" y="0"/>
            <a:ext cx="1221668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144016" y="332656"/>
            <a:ext cx="5663952" cy="341632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Descanso é:</a:t>
            </a:r>
          </a:p>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Mandamento</a:t>
            </a:r>
          </a:p>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Necessidade</a:t>
            </a:r>
          </a:p>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Em Deus</a:t>
            </a:r>
          </a:p>
        </p:txBody>
      </p:sp>
    </p:spTree>
    <p:extLst>
      <p:ext uri="{BB962C8B-B14F-4D97-AF65-F5344CB8AC3E}">
        <p14:creationId xmlns:p14="http://schemas.microsoft.com/office/powerpoint/2010/main" val="2036492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18A403A5-A332-442B-8BDA-BFB1E370C93B}"/>
              </a:ext>
            </a:extLst>
          </p:cNvPr>
          <p:cNvPicPr>
            <a:picLocks noChangeAspect="1"/>
          </p:cNvPicPr>
          <p:nvPr/>
        </p:nvPicPr>
        <p:blipFill rotWithShape="1">
          <a:blip r:embed="rId3"/>
          <a:srcRect b="4762"/>
          <a:stretch/>
        </p:blipFill>
        <p:spPr>
          <a:xfrm>
            <a:off x="0" y="0"/>
            <a:ext cx="12192000" cy="6858000"/>
          </a:xfrm>
          <a:prstGeom prst="rect">
            <a:avLst/>
          </a:prstGeom>
        </p:spPr>
      </p:pic>
    </p:spTree>
    <p:extLst>
      <p:ext uri="{BB962C8B-B14F-4D97-AF65-F5344CB8AC3E}">
        <p14:creationId xmlns:p14="http://schemas.microsoft.com/office/powerpoint/2010/main" val="3310332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23E81CC-12E3-4F08-8710-772D261A0CBF}"/>
              </a:ext>
            </a:extLst>
          </p:cNvPr>
          <p:cNvPicPr>
            <a:picLocks noChangeAspect="1"/>
          </p:cNvPicPr>
          <p:nvPr/>
        </p:nvPicPr>
        <p:blipFill>
          <a:blip r:embed="rId3"/>
          <a:stretch>
            <a:fillRect/>
          </a:stretch>
        </p:blipFill>
        <p:spPr>
          <a:xfrm>
            <a:off x="0" y="-933451"/>
            <a:ext cx="12192000" cy="8724901"/>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1991544" y="5385990"/>
            <a:ext cx="8136904" cy="923330"/>
          </a:xfrm>
          <a:prstGeom prst="rect">
            <a:avLst/>
          </a:prstGeom>
          <a:noFill/>
        </p:spPr>
        <p:txBody>
          <a:bodyPr>
            <a:spAutoFit/>
          </a:bodyPr>
          <a:lstStyle/>
          <a:p>
            <a:pPr algn="ctr" eaLnBrk="1" hangingPunct="1">
              <a:defRPr/>
            </a:pPr>
            <a:r>
              <a:rPr lang="pt-BR" sz="5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Naum 1.7</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96663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3BDE4FF-E7BA-4938-8349-57226E6E7FD0}"/>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Falta de ânimo</a:t>
            </a:r>
          </a:p>
        </p:txBody>
      </p:sp>
    </p:spTree>
    <p:extLst>
      <p:ext uri="{BB962C8B-B14F-4D97-AF65-F5344CB8AC3E}">
        <p14:creationId xmlns:p14="http://schemas.microsoft.com/office/powerpoint/2010/main" val="644558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6A2EE86-98EC-4E57-8EA9-41AF37754CFB}"/>
              </a:ext>
            </a:extLst>
          </p:cNvPr>
          <p:cNvPicPr>
            <a:picLocks noChangeAspect="1"/>
          </p:cNvPicPr>
          <p:nvPr/>
        </p:nvPicPr>
        <p:blipFill rotWithShape="1">
          <a:blip r:embed="rId3"/>
          <a:srcRect t="5080"/>
          <a:stretch/>
        </p:blipFill>
        <p:spPr>
          <a:xfrm>
            <a:off x="0" y="0"/>
            <a:ext cx="12192000" cy="6857999"/>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476672"/>
            <a:ext cx="12192000" cy="923330"/>
          </a:xfrm>
          <a:prstGeom prst="rect">
            <a:avLst/>
          </a:prstGeom>
          <a:noFill/>
        </p:spPr>
        <p:txBody>
          <a:bodyPr wrap="square">
            <a:spAutoFit/>
          </a:bodyPr>
          <a:lstStyle/>
          <a:p>
            <a:pPr algn="ctr" eaLnBrk="1" hangingPunct="1">
              <a:defRPr/>
            </a:pP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Baruque</a:t>
            </a: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 o fiel que sofre</a:t>
            </a:r>
          </a:p>
        </p:txBody>
      </p:sp>
    </p:spTree>
    <p:extLst>
      <p:ext uri="{BB962C8B-B14F-4D97-AF65-F5344CB8AC3E}">
        <p14:creationId xmlns:p14="http://schemas.microsoft.com/office/powerpoint/2010/main" val="22879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Campo com árvores por trás&#10;&#10;Descrição gerada automaticamente">
            <a:extLst>
              <a:ext uri="{FF2B5EF4-FFF2-40B4-BE49-F238E27FC236}">
                <a16:creationId xmlns:a16="http://schemas.microsoft.com/office/drawing/2014/main" id="{7FA1EA94-B88C-48B5-82AE-14FCE1C92BA6}"/>
              </a:ext>
            </a:extLst>
          </p:cNvPr>
          <p:cNvPicPr>
            <a:picLocks noChangeAspect="1"/>
          </p:cNvPicPr>
          <p:nvPr/>
        </p:nvPicPr>
        <p:blipFill rotWithShape="1">
          <a:blip r:embed="rId3">
            <a:extLst>
              <a:ext uri="{28A0092B-C50C-407E-A947-70E740481C1C}">
                <a14:useLocalDpi xmlns:a14="http://schemas.microsoft.com/office/drawing/2010/main" val="0"/>
              </a:ext>
            </a:extLst>
          </a:blip>
          <a:srcRect b="3281"/>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489446"/>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respondeu? Jr 45.4-5</a:t>
            </a:r>
          </a:p>
        </p:txBody>
      </p:sp>
    </p:spTree>
    <p:extLst>
      <p:ext uri="{BB962C8B-B14F-4D97-AF65-F5344CB8AC3E}">
        <p14:creationId xmlns:p14="http://schemas.microsoft.com/office/powerpoint/2010/main" val="355444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mesa, azul, escuro, vidro&#10;&#10;Descrição gerada automaticamente">
            <a:extLst>
              <a:ext uri="{FF2B5EF4-FFF2-40B4-BE49-F238E27FC236}">
                <a16:creationId xmlns:a16="http://schemas.microsoft.com/office/drawing/2014/main" id="{D749F707-1921-40F0-8CFB-4058E9DFBC24}"/>
              </a:ext>
            </a:extLst>
          </p:cNvPr>
          <p:cNvPicPr>
            <a:picLocks noChangeAspect="1"/>
          </p:cNvPicPr>
          <p:nvPr/>
        </p:nvPicPr>
        <p:blipFill rotWithShape="1">
          <a:blip r:embed="rId3">
            <a:extLst>
              <a:ext uri="{28A0092B-C50C-407E-A947-70E740481C1C}">
                <a14:useLocalDpi xmlns:a14="http://schemas.microsoft.com/office/drawing/2010/main" val="0"/>
              </a:ext>
            </a:extLst>
          </a:blip>
          <a:srcRect b="2434"/>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7321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Acontecimentos em Suas mãos –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Rm</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8.28</a:t>
            </a:r>
          </a:p>
        </p:txBody>
      </p:sp>
    </p:spTree>
    <p:extLst>
      <p:ext uri="{BB962C8B-B14F-4D97-AF65-F5344CB8AC3E}">
        <p14:creationId xmlns:p14="http://schemas.microsoft.com/office/powerpoint/2010/main" val="4055192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Mão de pessoa&#10;&#10;Descrição gerada automaticamente com confiança média">
            <a:extLst>
              <a:ext uri="{FF2B5EF4-FFF2-40B4-BE49-F238E27FC236}">
                <a16:creationId xmlns:a16="http://schemas.microsoft.com/office/drawing/2014/main" id="{AEAEBCFB-2883-422D-930A-E5C72352E100}"/>
              </a:ext>
            </a:extLst>
          </p:cNvPr>
          <p:cNvPicPr>
            <a:picLocks noChangeAspect="1"/>
          </p:cNvPicPr>
          <p:nvPr/>
        </p:nvPicPr>
        <p:blipFill rotWithShape="1">
          <a:blip r:embed="rId3">
            <a:extLst>
              <a:ext uri="{28A0092B-C50C-407E-A947-70E740481C1C}">
                <a14:useLocalDpi xmlns:a14="http://schemas.microsoft.com/office/drawing/2010/main" val="0"/>
              </a:ext>
            </a:extLst>
          </a:blip>
          <a:srcRect b="2857"/>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Ele dá alívio e proteção – </a:t>
            </a: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Sl</a:t>
            </a: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37.3-5</a:t>
            </a:r>
          </a:p>
        </p:txBody>
      </p:sp>
    </p:spTree>
    <p:extLst>
      <p:ext uri="{BB962C8B-B14F-4D97-AF65-F5344CB8AC3E}">
        <p14:creationId xmlns:p14="http://schemas.microsoft.com/office/powerpoint/2010/main" val="3005500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carro antigo&#10;&#10;Descrição gerada automaticamente com confiança média">
            <a:extLst>
              <a:ext uri="{FF2B5EF4-FFF2-40B4-BE49-F238E27FC236}">
                <a16:creationId xmlns:a16="http://schemas.microsoft.com/office/drawing/2014/main" id="{1305905F-C7CB-40C3-B7B2-F8DEFA623759}"/>
              </a:ext>
            </a:extLst>
          </p:cNvPr>
          <p:cNvPicPr>
            <a:picLocks noChangeAspect="1"/>
          </p:cNvPicPr>
          <p:nvPr/>
        </p:nvPicPr>
        <p:blipFill rotWithShape="1">
          <a:blip r:embed="rId3">
            <a:extLst>
              <a:ext uri="{28A0092B-C50C-407E-A947-70E740481C1C}">
                <a14:useLocalDpi xmlns:a14="http://schemas.microsoft.com/office/drawing/2010/main" val="0"/>
              </a:ext>
            </a:extLst>
          </a:blip>
          <a:srcRect b="3281"/>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Caim – não descansar em Cristo!</a:t>
            </a:r>
          </a:p>
        </p:txBody>
      </p:sp>
    </p:spTree>
    <p:extLst>
      <p:ext uri="{BB962C8B-B14F-4D97-AF65-F5344CB8AC3E}">
        <p14:creationId xmlns:p14="http://schemas.microsoft.com/office/powerpoint/2010/main" val="415118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Moto de corrida&#10;&#10;Descrição gerada automaticamente">
            <a:extLst>
              <a:ext uri="{FF2B5EF4-FFF2-40B4-BE49-F238E27FC236}">
                <a16:creationId xmlns:a16="http://schemas.microsoft.com/office/drawing/2014/main" id="{3EB0925F-4D1F-44FB-BECB-F43B99DBF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m 3" descr="Moto de corrida&#10;&#10;Descrição gerada automaticamente">
            <a:extLst>
              <a:ext uri="{FF2B5EF4-FFF2-40B4-BE49-F238E27FC236}">
                <a16:creationId xmlns:a16="http://schemas.microsoft.com/office/drawing/2014/main" id="{A2C3C946-7C0B-4D25-A578-55BE23952B2A}"/>
              </a:ext>
            </a:extLst>
          </p:cNvPr>
          <p:cNvPicPr>
            <a:picLocks noChangeAspect="1"/>
          </p:cNvPicPr>
          <p:nvPr/>
        </p:nvPicPr>
        <p:blipFill rotWithShape="1">
          <a:blip r:embed="rId3">
            <a:extLst>
              <a:ext uri="{28A0092B-C50C-407E-A947-70E740481C1C}">
                <a14:useLocalDpi xmlns:a14="http://schemas.microsoft.com/office/drawing/2010/main" val="0"/>
              </a:ext>
            </a:extLst>
          </a:blip>
          <a:srcRect r="16335" b="2646"/>
          <a:stretch/>
        </p:blipFill>
        <p:spPr>
          <a:xfrm>
            <a:off x="1991544" y="0"/>
            <a:ext cx="10200456"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288032" y="705470"/>
            <a:ext cx="6672064"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Fugitivo e errante</a:t>
            </a:r>
          </a:p>
        </p:txBody>
      </p:sp>
    </p:spTree>
    <p:extLst>
      <p:ext uri="{BB962C8B-B14F-4D97-AF65-F5344CB8AC3E}">
        <p14:creationId xmlns:p14="http://schemas.microsoft.com/office/powerpoint/2010/main" val="184843514"/>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1612</Words>
  <Application>Microsoft Office PowerPoint</Application>
  <PresentationFormat>Widescreen</PresentationFormat>
  <Paragraphs>87</Paragraphs>
  <Slides>14</Slides>
  <Notes>14</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14</vt:i4>
      </vt:variant>
    </vt:vector>
  </HeadingPairs>
  <TitlesOfParts>
    <vt:vector size="20" baseType="lpstr">
      <vt:lpstr>Arial</vt:lpstr>
      <vt:lpstr>Berlin Sans FB</vt:lpstr>
      <vt:lpstr>Berlin Sans FB Demi</vt:lpstr>
      <vt:lpstr>Calibri</vt:lpstr>
      <vt:lpstr>Roboto</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LIÇÃO DA ESCOLA SABATINA 3 T 2021</dc:subject>
  <dc:creator>4TONS - Pr. Marcelo Augusto de Carvalho</dc:creator>
  <cp:keywords>www.4tons.com.br</cp:keywords>
  <dc:description>COMÉRCIO PROIBIDO. USO PESSOAL</dc:description>
  <cp:lastModifiedBy>UCB - Marcelo Augusto de Carvalho</cp:lastModifiedBy>
  <cp:revision>55</cp:revision>
  <dcterms:created xsi:type="dcterms:W3CDTF">2020-11-08T13:12:27Z</dcterms:created>
  <dcterms:modified xsi:type="dcterms:W3CDTF">2021-09-28T11:59:58Z</dcterms:modified>
  <cp:category>MINISTÉRIO DA SAÚDE-DESCANSO</cp:category>
</cp:coreProperties>
</file>