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8" r:id="rId3"/>
    <p:sldId id="259" r:id="rId4"/>
    <p:sldId id="257" r:id="rId5"/>
    <p:sldId id="260" r:id="rId6"/>
    <p:sldId id="264" r:id="rId7"/>
    <p:sldId id="265" r:id="rId8"/>
    <p:sldId id="272" r:id="rId9"/>
    <p:sldId id="267" r:id="rId10"/>
    <p:sldId id="271" r:id="rId11"/>
    <p:sldId id="268" r:id="rId12"/>
    <p:sldId id="266" r:id="rId13"/>
    <p:sldId id="269" r:id="rId14"/>
    <p:sldId id="270" r:id="rId15"/>
    <p:sldId id="273" r:id="rId16"/>
    <p:sldId id="274" r:id="rId17"/>
    <p:sldId id="287" r:id="rId18"/>
    <p:sldId id="275" r:id="rId19"/>
    <p:sldId id="276" r:id="rId20"/>
    <p:sldId id="288" r:id="rId21"/>
    <p:sldId id="277" r:id="rId22"/>
    <p:sldId id="280" r:id="rId23"/>
    <p:sldId id="289" r:id="rId24"/>
    <p:sldId id="278" r:id="rId25"/>
    <p:sldId id="281" r:id="rId26"/>
    <p:sldId id="279" r:id="rId27"/>
    <p:sldId id="282" r:id="rId28"/>
    <p:sldId id="290" r:id="rId29"/>
    <p:sldId id="291" r:id="rId30"/>
    <p:sldId id="283" r:id="rId31"/>
    <p:sldId id="285" r:id="rId32"/>
    <p:sldId id="292" r:id="rId33"/>
    <p:sldId id="284" r:id="rId34"/>
    <p:sldId id="286" r:id="rId35"/>
    <p:sldId id="293" r:id="rId36"/>
    <p:sldId id="297" r:id="rId37"/>
    <p:sldId id="294" r:id="rId38"/>
    <p:sldId id="295" r:id="rId39"/>
    <p:sldId id="298" r:id="rId40"/>
    <p:sldId id="299" r:id="rId4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66C78A-8924-4479-8E3E-D265E717EBEC}" v="63" dt="2024-12-06T17:25:44.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5" autoAdjust="0"/>
    <p:restoredTop sz="73448" autoAdjust="0"/>
  </p:normalViewPr>
  <p:slideViewPr>
    <p:cSldViewPr snapToGrid="0">
      <p:cViewPr varScale="1">
        <p:scale>
          <a:sx n="45" d="100"/>
          <a:sy n="45" d="100"/>
        </p:scale>
        <p:origin x="1456"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 Marcelo Augusto de Carvalho" userId="003edaac93cd75e4" providerId="LiveId" clId="{AD66C78A-8924-4479-8E3E-D265E717EBEC}"/>
    <pc:docChg chg="custSel modSld">
      <pc:chgData name="Pr. Marcelo Augusto de Carvalho" userId="003edaac93cd75e4" providerId="LiveId" clId="{AD66C78A-8924-4479-8E3E-D265E717EBEC}" dt="2024-12-06T17:25:36.388" v="114" actId="20577"/>
      <pc:docMkLst>
        <pc:docMk/>
      </pc:docMkLst>
      <pc:sldChg chg="modSp mod modNotesTx">
        <pc:chgData name="Pr. Marcelo Augusto de Carvalho" userId="003edaac93cd75e4" providerId="LiveId" clId="{AD66C78A-8924-4479-8E3E-D265E717EBEC}" dt="2024-12-06T17:25:36.388" v="114" actId="20577"/>
        <pc:sldMkLst>
          <pc:docMk/>
          <pc:sldMk cId="2391147461" sldId="256"/>
        </pc:sldMkLst>
        <pc:spChg chg="mod">
          <ac:chgData name="Pr. Marcelo Augusto de Carvalho" userId="003edaac93cd75e4" providerId="LiveId" clId="{AD66C78A-8924-4479-8E3E-D265E717EBEC}" dt="2024-12-06T17:24:48.356" v="70" actId="20577"/>
          <ac:spMkLst>
            <pc:docMk/>
            <pc:sldMk cId="2391147461" sldId="256"/>
            <ac:spMk id="4" creationId="{281DBA33-D16E-6458-79C5-9E884890072A}"/>
          </ac:spMkLst>
        </pc:spChg>
      </pc:sldChg>
      <pc:sldChg chg="addSp delSp modSp mod">
        <pc:chgData name="Pr. Marcelo Augusto de Carvalho" userId="003edaac93cd75e4" providerId="LiveId" clId="{AD66C78A-8924-4479-8E3E-D265E717EBEC}" dt="2024-11-26T19:32:22.894" v="53" actId="1036"/>
        <pc:sldMkLst>
          <pc:docMk/>
          <pc:sldMk cId="2223113286" sldId="275"/>
        </pc:sldMkLst>
        <pc:spChg chg="mod">
          <ac:chgData name="Pr. Marcelo Augusto de Carvalho" userId="003edaac93cd75e4" providerId="LiveId" clId="{AD66C78A-8924-4479-8E3E-D265E717EBEC}" dt="2024-11-26T19:32:22.894" v="53" actId="1036"/>
          <ac:spMkLst>
            <pc:docMk/>
            <pc:sldMk cId="2223113286" sldId="275"/>
            <ac:spMk id="2" creationId="{EA0A40B9-C8A8-BED2-858E-0953C3B5737A}"/>
          </ac:spMkLst>
        </pc:spChg>
        <pc:picChg chg="del">
          <ac:chgData name="Pr. Marcelo Augusto de Carvalho" userId="003edaac93cd75e4" providerId="LiveId" clId="{AD66C78A-8924-4479-8E3E-D265E717EBEC}" dt="2024-11-26T19:31:58.411" v="0" actId="478"/>
          <ac:picMkLst>
            <pc:docMk/>
            <pc:sldMk cId="2223113286" sldId="275"/>
            <ac:picMk id="4" creationId="{C8391B82-7585-8B20-AF6C-E9F95F81502D}"/>
          </ac:picMkLst>
        </pc:picChg>
        <pc:picChg chg="add mod ord">
          <ac:chgData name="Pr. Marcelo Augusto de Carvalho" userId="003edaac93cd75e4" providerId="LiveId" clId="{AD66C78A-8924-4479-8E3E-D265E717EBEC}" dt="2024-11-26T19:32:04.702" v="4" actId="171"/>
          <ac:picMkLst>
            <pc:docMk/>
            <pc:sldMk cId="2223113286" sldId="275"/>
            <ac:picMk id="5" creationId="{FFD58451-6132-3500-4B21-21415B39F6A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A82C98-0491-4D81-A358-598811AEFB45}" type="datetimeFigureOut">
              <a:rPr lang="pt-BR" smtClean="0"/>
              <a:t>06/12/2024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2C2135-BC2F-48FA-B877-C55E2E5E8360}" type="slidenum">
              <a:rPr lang="pt-BR" smtClean="0"/>
              <a:t>‹nº›</a:t>
            </a:fld>
            <a:endParaRPr lang="pt-BR"/>
          </a:p>
        </p:txBody>
      </p:sp>
    </p:spTree>
    <p:extLst>
      <p:ext uri="{BB962C8B-B14F-4D97-AF65-F5344CB8AC3E}">
        <p14:creationId xmlns:p14="http://schemas.microsoft.com/office/powerpoint/2010/main" val="100738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ctr"/>
            <a:r>
              <a:rPr lang="pt-BR" sz="1800" b="1" dirty="0">
                <a:latin typeface="Arial" panose="020B0604020202020204" pitchFamily="34" charset="0"/>
                <a:cs typeface="Arial" panose="020B0604020202020204" pitchFamily="34" charset="0"/>
              </a:rPr>
              <a:t>www.4tons.com.br</a:t>
            </a:r>
          </a:p>
          <a:p>
            <a:pPr algn="ctr"/>
            <a:r>
              <a:rPr lang="pt-BR" sz="1800" b="1" dirty="0">
                <a:latin typeface="Arial" panose="020B0604020202020204" pitchFamily="34" charset="0"/>
                <a:cs typeface="Arial" panose="020B0604020202020204" pitchFamily="34" charset="0"/>
              </a:rPr>
              <a:t>Pr. Marcelo Augusto de Carvalho</a:t>
            </a:r>
          </a:p>
          <a:p>
            <a:pPr algn="just"/>
            <a:endParaRPr lang="pt-BR" sz="1800" b="1" dirty="0">
              <a:latin typeface="Arial" panose="020B0604020202020204" pitchFamily="34" charset="0"/>
              <a:cs typeface="Arial" panose="020B0604020202020204" pitchFamily="34" charset="0"/>
            </a:endParaRPr>
          </a:p>
          <a:p>
            <a:pPr algn="just"/>
            <a:endParaRPr lang="pt-BR" sz="1800" b="1" dirty="0">
              <a:latin typeface="Arial" panose="020B0604020202020204" pitchFamily="34" charset="0"/>
              <a:cs typeface="Arial" panose="020B0604020202020204" pitchFamily="34" charset="0"/>
            </a:endParaRPr>
          </a:p>
          <a:p>
            <a:pPr algn="just"/>
            <a:r>
              <a:rPr lang="pt-BR" sz="1800" b="0" dirty="0">
                <a:latin typeface="Arial" panose="020B0604020202020204" pitchFamily="34" charset="0"/>
                <a:cs typeface="Arial" panose="020B0604020202020204" pitchFamily="34" charset="0"/>
              </a:rPr>
              <a:t>PATRIARCAS E PROFETAS, CAPÍTULO 1 – ELLEN G. WHITE. CASA PUBLICADORA BRASILEIRA, TATUÍ, SP.</a:t>
            </a:r>
          </a:p>
          <a:p>
            <a:pPr algn="just"/>
            <a:r>
              <a:rPr lang="pt-BR" sz="1800" b="0" dirty="0">
                <a:latin typeface="Arial" panose="020B0604020202020204" pitchFamily="34" charset="0"/>
                <a:cs typeface="Arial" panose="020B0604020202020204" pitchFamily="34" charset="0"/>
              </a:rPr>
              <a:t>Sermão – Marcelo Augusto de Carvalho - 2025</a:t>
            </a:r>
          </a:p>
        </p:txBody>
      </p:sp>
      <p:sp>
        <p:nvSpPr>
          <p:cNvPr id="4" name="Espaço Reservado para Número de Slide 3"/>
          <p:cNvSpPr>
            <a:spLocks noGrp="1"/>
          </p:cNvSpPr>
          <p:nvPr>
            <p:ph type="sldNum" sz="quarter" idx="5"/>
          </p:nvPr>
        </p:nvSpPr>
        <p:spPr/>
        <p:txBody>
          <a:bodyPr/>
          <a:lstStyle/>
          <a:p>
            <a:fld id="{762C2135-BC2F-48FA-B877-C55E2E5E8360}" type="slidenum">
              <a:rPr lang="pt-BR" smtClean="0"/>
              <a:t>1</a:t>
            </a:fld>
            <a:endParaRPr lang="pt-BR"/>
          </a:p>
        </p:txBody>
      </p:sp>
    </p:spTree>
    <p:extLst>
      <p:ext uri="{BB962C8B-B14F-4D97-AF65-F5344CB8AC3E}">
        <p14:creationId xmlns:p14="http://schemas.microsoft.com/office/powerpoint/2010/main" val="1357760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63AC4-A35A-7FBA-C7F6-0E3067503A4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79D10DA5-3FA6-48F6-503E-7769D5E1A7C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5655B6E-3791-5824-C784-FFC8C304686A}"/>
              </a:ext>
            </a:extLst>
          </p:cNvPr>
          <p:cNvSpPr>
            <a:spLocks noGrp="1"/>
          </p:cNvSpPr>
          <p:nvPr>
            <p:ph type="body" idx="1"/>
          </p:nvPr>
        </p:nvSpPr>
        <p:spPr/>
        <p:txBody>
          <a:bodyPr/>
          <a:lstStyle/>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Pouco a pouco Lúcifer veio a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condescender</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 com o desejo de exaltação própria. Ezequiel 28:17. Isaías 14:13, 14.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Se bem que toda a sua glória proviesse de Deus, este poderoso anjo veio a considerá-la como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pertencente a si próprio.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Não contente com sua posição, embora fosse mais honrado do que a hoste celestial, arriscou-se a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cobiçar</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 a homenagem devida unicamente ao Criador.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Em vez de procurar fazer com que Deus fosse o alvo supremo das afeições e fidelidade de todos os seres criados, consistiu o seu esforço em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obter para si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o serviço e lealdade deles.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E, cobiçando a glória que o infinito Pai conferira a Seu Filho, este príncipe dos anjos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aspirou</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 ao poder que era a prerrogativa de Cristo apenas. Quebrantou-se então a perfeita harmonia do Céu.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endParaRPr lang="pt-BR" sz="1200" dirty="0">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34BADCCC-4AB2-42ED-C8CF-C841676CC8DB}"/>
              </a:ext>
            </a:extLst>
          </p:cNvPr>
          <p:cNvSpPr>
            <a:spLocks noGrp="1"/>
          </p:cNvSpPr>
          <p:nvPr>
            <p:ph type="sldNum" sz="quarter" idx="5"/>
          </p:nvPr>
        </p:nvSpPr>
        <p:spPr/>
        <p:txBody>
          <a:bodyPr/>
          <a:lstStyle/>
          <a:p>
            <a:fld id="{762C2135-BC2F-48FA-B877-C55E2E5E8360}" type="slidenum">
              <a:rPr lang="pt-BR" smtClean="0"/>
              <a:t>10</a:t>
            </a:fld>
            <a:endParaRPr lang="pt-BR"/>
          </a:p>
        </p:txBody>
      </p:sp>
    </p:spTree>
    <p:extLst>
      <p:ext uri="{BB962C8B-B14F-4D97-AF65-F5344CB8AC3E}">
        <p14:creationId xmlns:p14="http://schemas.microsoft.com/office/powerpoint/2010/main" val="704730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C4F7C-1446-8D60-5ADB-0A461FA6E56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38D736D-A8D1-D052-8EED-E40BF84FBA6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B963DE0-7AF5-DD64-7E45-D632A6DCC203}"/>
              </a:ext>
            </a:extLst>
          </p:cNvPr>
          <p:cNvSpPr>
            <a:spLocks noGrp="1"/>
          </p:cNvSpPr>
          <p:nvPr>
            <p:ph type="body" idx="1"/>
          </p:nvPr>
        </p:nvSpPr>
        <p:spPr/>
        <p:txBody>
          <a:bodyPr/>
          <a:lstStyle/>
          <a:p>
            <a:pPr marL="0" marR="0" lvl="0" indent="0" algn="just" defTabSz="914400" rtl="0" eaLnBrk="1" fontAlgn="auto" latinLnBrk="0" hangingPunct="1">
              <a:lnSpc>
                <a:spcPct val="105000"/>
              </a:lnSpc>
              <a:spcBef>
                <a:spcPts val="0"/>
              </a:spcBef>
              <a:spcAft>
                <a:spcPts val="800"/>
              </a:spcAft>
              <a:buClrTx/>
              <a:buSzTx/>
              <a:buFontTx/>
              <a:buNone/>
              <a:tabLst/>
              <a:defRPr/>
            </a:pPr>
            <a:r>
              <a:rPr lang="pt-BR" sz="1800" b="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O QUE DEUS FEZ POR LÚCIFER?</a:t>
            </a:r>
          </a:p>
          <a:p>
            <a:pPr algn="just">
              <a:lnSpc>
                <a:spcPct val="105000"/>
              </a:lnSpc>
              <a:spcAft>
                <a:spcPts val="800"/>
              </a:spcAft>
            </a:pPr>
            <a:endParaRPr lang="pt-BR" sz="1800" b="0" dirty="0">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740982D1-32C4-CCEE-126A-ACA9ADEC0234}"/>
              </a:ext>
            </a:extLst>
          </p:cNvPr>
          <p:cNvSpPr>
            <a:spLocks noGrp="1"/>
          </p:cNvSpPr>
          <p:nvPr>
            <p:ph type="sldNum" sz="quarter" idx="5"/>
          </p:nvPr>
        </p:nvSpPr>
        <p:spPr/>
        <p:txBody>
          <a:bodyPr/>
          <a:lstStyle/>
          <a:p>
            <a:fld id="{762C2135-BC2F-48FA-B877-C55E2E5E8360}" type="slidenum">
              <a:rPr lang="pt-BR" smtClean="0"/>
              <a:t>11</a:t>
            </a:fld>
            <a:endParaRPr lang="pt-BR"/>
          </a:p>
        </p:txBody>
      </p:sp>
    </p:spTree>
    <p:extLst>
      <p:ext uri="{BB962C8B-B14F-4D97-AF65-F5344CB8AC3E}">
        <p14:creationId xmlns:p14="http://schemas.microsoft.com/office/powerpoint/2010/main" val="2928032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C07DE-B6FA-CF82-430A-5740D0DBB00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A565896-D5C9-450D-E7F8-BC4EACBCA26F}"/>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9E7E52C-8918-196D-40BC-43A372C0FBA8}"/>
              </a:ext>
            </a:extLst>
          </p:cNvPr>
          <p:cNvSpPr>
            <a:spLocks noGrp="1"/>
          </p:cNvSpPr>
          <p:nvPr>
            <p:ph type="body" idx="1"/>
          </p:nvPr>
        </p:nvSpPr>
        <p:spPr/>
        <p:txBody>
          <a:bodyPr/>
          <a:lstStyle/>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O Filho de Deus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apresentou</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 perante ele a grandeza, a bondade e a justiça do Criador, e a natureza imutável, sagrada de Sua lei.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O próprio Deus estabelecera a ordem do Céu; e, desviando-se dela, Lúcifer desonraria ao seu Criador, e traria a ruína sobre si. Mas a advertência, feita com amor e misericórdia infinitos, apenas despertou espírito de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resistência.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Lúcifer consentiu que prevalecessem seus sentimentos de inveja para com Cristo, e se tornou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mais decidido.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Disputar a supremacia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do Filho de Deus, desafiando assim a sabedoria e o amor do Criador, tornara-se o propósito desse príncipe dos anjos.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Para tal objetivo estava ele a ponto de aplicar as energias daquela mente superior, que, abaixo da de Cristo, era a primeira dentre os exércitos de Deus.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endParaRPr lang="pt-BR" sz="1200" dirty="0">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51BD668B-AC64-6266-F114-091B3DA16445}"/>
              </a:ext>
            </a:extLst>
          </p:cNvPr>
          <p:cNvSpPr>
            <a:spLocks noGrp="1"/>
          </p:cNvSpPr>
          <p:nvPr>
            <p:ph type="sldNum" sz="quarter" idx="5"/>
          </p:nvPr>
        </p:nvSpPr>
        <p:spPr/>
        <p:txBody>
          <a:bodyPr/>
          <a:lstStyle/>
          <a:p>
            <a:fld id="{762C2135-BC2F-48FA-B877-C55E2E5E8360}" type="slidenum">
              <a:rPr lang="pt-BR" smtClean="0"/>
              <a:t>12</a:t>
            </a:fld>
            <a:endParaRPr lang="pt-BR"/>
          </a:p>
        </p:txBody>
      </p:sp>
    </p:spTree>
    <p:extLst>
      <p:ext uri="{BB962C8B-B14F-4D97-AF65-F5344CB8AC3E}">
        <p14:creationId xmlns:p14="http://schemas.microsoft.com/office/powerpoint/2010/main" val="500303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DBF4E-2E83-2EBA-2FEC-8BB161BC9061}"/>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72207C06-B980-BB5F-0A08-CCA7D7A1E39B}"/>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2C27F13-38C4-41F8-B04A-31F181AA1F5B}"/>
              </a:ext>
            </a:extLst>
          </p:cNvPr>
          <p:cNvSpPr>
            <a:spLocks noGrp="1"/>
          </p:cNvSpPr>
          <p:nvPr>
            <p:ph type="body" idx="1"/>
          </p:nvPr>
        </p:nvSpPr>
        <p:spPr/>
        <p:txBody>
          <a:bodyPr/>
          <a:lstStyle/>
          <a:p>
            <a:pPr marL="0" marR="0" lvl="0" indent="0" algn="just" defTabSz="914400" rtl="0" eaLnBrk="1" fontAlgn="auto" latinLnBrk="0" hangingPunct="1">
              <a:lnSpc>
                <a:spcPct val="105000"/>
              </a:lnSpc>
              <a:spcBef>
                <a:spcPts val="0"/>
              </a:spcBef>
              <a:spcAft>
                <a:spcPts val="800"/>
              </a:spcAft>
              <a:buClrTx/>
              <a:buSzTx/>
              <a:buFontTx/>
              <a:buNone/>
              <a:tabLst/>
              <a:defRPr/>
            </a:pPr>
            <a:r>
              <a:rPr lang="pt-BR" sz="1800" b="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O QUE DEUS FEZ PELOS ANJOS?</a:t>
            </a:r>
          </a:p>
          <a:p>
            <a:pPr algn="just">
              <a:lnSpc>
                <a:spcPct val="105000"/>
              </a:lnSpc>
              <a:spcAft>
                <a:spcPts val="800"/>
              </a:spcAft>
            </a:pPr>
            <a:endParaRPr lang="pt-BR" sz="1800" b="0" dirty="0">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9942AAD1-CB9A-2C73-DA32-4597E8A52DB4}"/>
              </a:ext>
            </a:extLst>
          </p:cNvPr>
          <p:cNvSpPr>
            <a:spLocks noGrp="1"/>
          </p:cNvSpPr>
          <p:nvPr>
            <p:ph type="sldNum" sz="quarter" idx="5"/>
          </p:nvPr>
        </p:nvSpPr>
        <p:spPr/>
        <p:txBody>
          <a:bodyPr/>
          <a:lstStyle/>
          <a:p>
            <a:fld id="{762C2135-BC2F-48FA-B877-C55E2E5E8360}" type="slidenum">
              <a:rPr lang="pt-BR" smtClean="0"/>
              <a:t>13</a:t>
            </a:fld>
            <a:endParaRPr lang="pt-BR"/>
          </a:p>
        </p:txBody>
      </p:sp>
    </p:spTree>
    <p:extLst>
      <p:ext uri="{BB962C8B-B14F-4D97-AF65-F5344CB8AC3E}">
        <p14:creationId xmlns:p14="http://schemas.microsoft.com/office/powerpoint/2010/main" val="995871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8FF6C-E702-B2BF-9140-E07E5EDB583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521191C-6B5E-8A11-9787-4CB4E4F9782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1B073DC-6070-29BA-1AB6-38A5A91BE664}"/>
              </a:ext>
            </a:extLst>
          </p:cNvPr>
          <p:cNvSpPr>
            <a:spLocks noGrp="1"/>
          </p:cNvSpPr>
          <p:nvPr>
            <p:ph type="body" idx="1"/>
          </p:nvPr>
        </p:nvSpPr>
        <p:spPr/>
        <p:txBody>
          <a:bodyPr/>
          <a:lstStyle/>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Mas Aquele que queria livres as vontades de todas as Suas criaturas,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 ninguém deixou desprevenido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quanto ao sofisma desconcertante por meio do qual a rebelião procuraria justificar-se. Antes que se iniciasse a grande luta, todos deveriam ter uma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apresentação clara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a respeito da vontade </a:t>
            </a:r>
            <a:r>
              <a:rPr lang="pt-BR" sz="1800" kern="150" dirty="0" err="1">
                <a:effectLst/>
                <a:latin typeface="Arial" panose="020B0604020202020204" pitchFamily="34" charset="0"/>
                <a:ea typeface="Calibri" panose="020F0502020204030204" pitchFamily="34" charset="0"/>
                <a:cs typeface="Times New Roman" panose="02020603050405020304" pitchFamily="18" charset="0"/>
              </a:rPr>
              <a:t>dAquele</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 cuja sabedoria e bondade eram a fonte de toda a sua alegria.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O Rei do Universo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convocou</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 os exércitos celestiais perante Ele, para, em sua presença, apresentar a verdadeira posição de Seu Filho, e mostrar a relação que Este mantinha para com todos os seres criados.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Perante os habitantes do Céu, reunidos, o Rei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declarou que ninguém, a não ser Cristo,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o Unigênito de Deus, poderia penetrar inteiramente em Seus propósitos, e a Ele foi confiado executar os poderosos conselhos de Sua vontade. O Filho de Deus executara a vontade do Pai na criação de todos os exércitos do Céu; e a Ele, bem como a Deus, eram devidas as homenagens e fidelidade daqueles.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Cristo ia ainda exercer o poder divino na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criação da Terra e de seus habitantes.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Em tudo isto, porém, não procuraria poder ou exaltação para Si mesmo, contrários ao plano de Deus, mas exaltaria a glória do Pai, e executaria Seus propósitos de beneficência e amor.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Os anjos alegremente reconheceram a supremacia de Cristo, e, prostrando-se diante </a:t>
            </a:r>
            <a:r>
              <a:rPr lang="pt-BR" sz="1800" kern="150" dirty="0" err="1">
                <a:effectLst/>
                <a:latin typeface="Arial" panose="020B0604020202020204" pitchFamily="34" charset="0"/>
                <a:ea typeface="Calibri" panose="020F0502020204030204" pitchFamily="34" charset="0"/>
                <a:cs typeface="Times New Roman" panose="02020603050405020304" pitchFamily="18" charset="0"/>
              </a:rPr>
              <a:t>dEle</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 extravasaram seu amor e adoração.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endParaRPr lang="pt-BR" sz="1200" dirty="0">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DF545D74-1443-630D-F503-44FD1845F3C1}"/>
              </a:ext>
            </a:extLst>
          </p:cNvPr>
          <p:cNvSpPr>
            <a:spLocks noGrp="1"/>
          </p:cNvSpPr>
          <p:nvPr>
            <p:ph type="sldNum" sz="quarter" idx="5"/>
          </p:nvPr>
        </p:nvSpPr>
        <p:spPr/>
        <p:txBody>
          <a:bodyPr/>
          <a:lstStyle/>
          <a:p>
            <a:fld id="{762C2135-BC2F-48FA-B877-C55E2E5E8360}" type="slidenum">
              <a:rPr lang="pt-BR" smtClean="0"/>
              <a:t>14</a:t>
            </a:fld>
            <a:endParaRPr lang="pt-BR"/>
          </a:p>
        </p:txBody>
      </p:sp>
    </p:spTree>
    <p:extLst>
      <p:ext uri="{BB962C8B-B14F-4D97-AF65-F5344CB8AC3E}">
        <p14:creationId xmlns:p14="http://schemas.microsoft.com/office/powerpoint/2010/main" val="95630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2C370-0110-2AB4-6219-0AB9DA6E06C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2746086-B302-E384-F6E3-E33A913784FB}"/>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BB32086-DE80-46D6-9E66-8187DBA0BEE4}"/>
              </a:ext>
            </a:extLst>
          </p:cNvPr>
          <p:cNvSpPr>
            <a:spLocks noGrp="1"/>
          </p:cNvSpPr>
          <p:nvPr>
            <p:ph type="body" idx="1"/>
          </p:nvPr>
        </p:nvSpPr>
        <p:spPr/>
        <p:txBody>
          <a:bodyPr/>
          <a:lstStyle/>
          <a:p>
            <a:pPr marL="0" marR="0" lvl="0" indent="0" algn="just" defTabSz="914400" rtl="0" eaLnBrk="1" fontAlgn="auto" latinLnBrk="0" hangingPunct="1">
              <a:lnSpc>
                <a:spcPct val="105000"/>
              </a:lnSpc>
              <a:spcBef>
                <a:spcPts val="0"/>
              </a:spcBef>
              <a:spcAft>
                <a:spcPts val="800"/>
              </a:spcAft>
              <a:buClrTx/>
              <a:buSzTx/>
              <a:buFontTx/>
              <a:buNone/>
              <a:tabLst/>
              <a:defRPr/>
            </a:pPr>
            <a:r>
              <a:rPr lang="pt-BR" sz="1800" b="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MAS O QUE FEZ O PECADO VENCER O CORAÇÃO DE LÚCIFER?</a:t>
            </a:r>
          </a:p>
          <a:p>
            <a:pPr algn="just">
              <a:lnSpc>
                <a:spcPct val="105000"/>
              </a:lnSpc>
              <a:spcAft>
                <a:spcPts val="800"/>
              </a:spcAft>
            </a:pPr>
            <a:endParaRPr lang="pt-BR" sz="1800" b="0" dirty="0">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C4C70AAC-54E3-5E2E-FA9B-4E502B95FC7A}"/>
              </a:ext>
            </a:extLst>
          </p:cNvPr>
          <p:cNvSpPr>
            <a:spLocks noGrp="1"/>
          </p:cNvSpPr>
          <p:nvPr>
            <p:ph type="sldNum" sz="quarter" idx="5"/>
          </p:nvPr>
        </p:nvSpPr>
        <p:spPr/>
        <p:txBody>
          <a:bodyPr/>
          <a:lstStyle/>
          <a:p>
            <a:fld id="{762C2135-BC2F-48FA-B877-C55E2E5E8360}" type="slidenum">
              <a:rPr lang="pt-BR" smtClean="0"/>
              <a:t>15</a:t>
            </a:fld>
            <a:endParaRPr lang="pt-BR"/>
          </a:p>
        </p:txBody>
      </p:sp>
    </p:spTree>
    <p:extLst>
      <p:ext uri="{BB962C8B-B14F-4D97-AF65-F5344CB8AC3E}">
        <p14:creationId xmlns:p14="http://schemas.microsoft.com/office/powerpoint/2010/main" val="2369516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F4875-5F63-136C-FD9B-BC0EF40375B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6842949-EE56-73D3-980E-1BEE3E36505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574BBD3-86FE-01E3-907C-81082CCAB5A6}"/>
              </a:ext>
            </a:extLst>
          </p:cNvPr>
          <p:cNvSpPr>
            <a:spLocks noGrp="1"/>
          </p:cNvSpPr>
          <p:nvPr>
            <p:ph type="body" idx="1"/>
          </p:nvPr>
        </p:nvSpPr>
        <p:spPr/>
        <p:txBody>
          <a:bodyPr/>
          <a:lstStyle/>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Lúcifer curvou-se com eles; mas em seu coração havia um conflito estranho, violento. A verdade, a justiça e a lealdade estavam a lutar contra a inveja e o ciúme. A influência dos santos anjos pareceu por algum tempo levá-lo com eles.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Ao ascenderem os cânticos de louvores, em melodiosos acordes, avolumados por milhares de alegres vozes, o espírito do mal pareceu subjugado; indizível amor fazia fremir todo o seu ser; em concerto com os adoradores destituídos de pecado, </a:t>
            </a:r>
            <a:r>
              <a:rPr lang="pt-BR" sz="1800" kern="150" dirty="0" err="1">
                <a:effectLst/>
                <a:latin typeface="Arial" panose="020B0604020202020204" pitchFamily="34" charset="0"/>
                <a:ea typeface="Calibri" panose="020F0502020204030204" pitchFamily="34" charset="0"/>
                <a:cs typeface="Times New Roman" panose="02020603050405020304" pitchFamily="18" charset="0"/>
              </a:rPr>
              <a:t>expandia-se-lhe</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 a alma em amor para com o Pai e o Filho.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De novo, porém, achou-se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repleto de orgulho por sua própria glória.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Voltou-lhe o desejo de supremacia, e uma vez mais condescendeu com a inveja de Cristo.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As altas honras conferidas a Lúcifer não eram apreciadas como um dom especial de Deus, e, portanto,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não provocavam gratidão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para com o seu Criador.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endParaRPr lang="pt-BR" sz="1200" dirty="0">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7ED0576F-A635-4E37-31EF-88FA21F7970F}"/>
              </a:ext>
            </a:extLst>
          </p:cNvPr>
          <p:cNvSpPr>
            <a:spLocks noGrp="1"/>
          </p:cNvSpPr>
          <p:nvPr>
            <p:ph type="sldNum" sz="quarter" idx="5"/>
          </p:nvPr>
        </p:nvSpPr>
        <p:spPr/>
        <p:txBody>
          <a:bodyPr/>
          <a:lstStyle/>
          <a:p>
            <a:fld id="{762C2135-BC2F-48FA-B877-C55E2E5E8360}" type="slidenum">
              <a:rPr lang="pt-BR" smtClean="0"/>
              <a:t>16</a:t>
            </a:fld>
            <a:endParaRPr lang="pt-BR"/>
          </a:p>
        </p:txBody>
      </p:sp>
    </p:spTree>
    <p:extLst>
      <p:ext uri="{BB962C8B-B14F-4D97-AF65-F5344CB8AC3E}">
        <p14:creationId xmlns:p14="http://schemas.microsoft.com/office/powerpoint/2010/main" val="2345703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FA2B9-980E-6610-4F4D-0C00C41DBAB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795948B-75C5-E8EB-F11D-27B7E0333E37}"/>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E6CFCD72-2390-705B-9FF1-5D7D86AD2B11}"/>
              </a:ext>
            </a:extLst>
          </p:cNvPr>
          <p:cNvSpPr>
            <a:spLocks noGrp="1"/>
          </p:cNvSpPr>
          <p:nvPr>
            <p:ph type="body" idx="1"/>
          </p:nvPr>
        </p:nvSpPr>
        <p:spPr/>
        <p:txBody>
          <a:bodyPr/>
          <a:lstStyle/>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Ele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se gloriava em seu brilho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e exaltação, e almejava ser igual a Deus.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Era amado e reverenciado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pelo exército celestial, anjos se deleitavam em executar suas ordens, e estava ele revestido de sabedoria e glória mais do que todos eles. Contudo, o Filho de Deus era mais exaltado do que ele, sendo um em poder e autoridade com o Pai. Partilhava dos conselhos do Pai, enquanto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Lúcifer não penetrava assim nos propósitos de Deus.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“Por que”, perguntava este poderoso anjo, “deveria Cristo ter a primazia? Por que é Ele mais honrado do que Lúcifer?”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9758D93D-2FA0-24D7-EA6C-C450F8C6C393}"/>
              </a:ext>
            </a:extLst>
          </p:cNvPr>
          <p:cNvSpPr>
            <a:spLocks noGrp="1"/>
          </p:cNvSpPr>
          <p:nvPr>
            <p:ph type="sldNum" sz="quarter" idx="5"/>
          </p:nvPr>
        </p:nvSpPr>
        <p:spPr/>
        <p:txBody>
          <a:bodyPr/>
          <a:lstStyle/>
          <a:p>
            <a:fld id="{762C2135-BC2F-48FA-B877-C55E2E5E8360}" type="slidenum">
              <a:rPr lang="pt-BR" smtClean="0"/>
              <a:t>17</a:t>
            </a:fld>
            <a:endParaRPr lang="pt-BR"/>
          </a:p>
        </p:txBody>
      </p:sp>
    </p:spTree>
    <p:extLst>
      <p:ext uri="{BB962C8B-B14F-4D97-AF65-F5344CB8AC3E}">
        <p14:creationId xmlns:p14="http://schemas.microsoft.com/office/powerpoint/2010/main" val="1076977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CA279-B174-6F05-0A4D-0086A42FFB8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4159921-A505-4C4B-6F36-13A9A9B84A2F}"/>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B7577619-7647-5ACD-9F10-1E26CA3AA2AD}"/>
              </a:ext>
            </a:extLst>
          </p:cNvPr>
          <p:cNvSpPr>
            <a:spLocks noGrp="1"/>
          </p:cNvSpPr>
          <p:nvPr>
            <p:ph type="body" idx="1"/>
          </p:nvPr>
        </p:nvSpPr>
        <p:spPr/>
        <p:txBody>
          <a:bodyPr/>
          <a:lstStyle/>
          <a:p>
            <a:pPr marL="0" marR="0" lvl="0" indent="0" algn="just" defTabSz="914400" rtl="0" eaLnBrk="1" fontAlgn="auto" latinLnBrk="0" hangingPunct="1">
              <a:lnSpc>
                <a:spcPct val="105000"/>
              </a:lnSpc>
              <a:spcBef>
                <a:spcPts val="0"/>
              </a:spcBef>
              <a:spcAft>
                <a:spcPts val="800"/>
              </a:spcAft>
              <a:buClrTx/>
              <a:buSzTx/>
              <a:buFontTx/>
              <a:buNone/>
              <a:tabLst/>
              <a:defRPr/>
            </a:pPr>
            <a:r>
              <a:rPr lang="pt-BR" sz="1800" b="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QUAL FOI O MÉTODO DE LÚCIFER PARA ENGANAR OS ANJOS? </a:t>
            </a:r>
          </a:p>
          <a:p>
            <a:pPr algn="just">
              <a:lnSpc>
                <a:spcPct val="105000"/>
              </a:lnSpc>
              <a:spcAft>
                <a:spcPts val="800"/>
              </a:spcAft>
            </a:pPr>
            <a:endParaRPr lang="pt-BR" sz="1800" b="0" dirty="0">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83D17785-FCD0-0272-D05E-A2039B37564C}"/>
              </a:ext>
            </a:extLst>
          </p:cNvPr>
          <p:cNvSpPr>
            <a:spLocks noGrp="1"/>
          </p:cNvSpPr>
          <p:nvPr>
            <p:ph type="sldNum" sz="quarter" idx="5"/>
          </p:nvPr>
        </p:nvSpPr>
        <p:spPr/>
        <p:txBody>
          <a:bodyPr/>
          <a:lstStyle/>
          <a:p>
            <a:fld id="{762C2135-BC2F-48FA-B877-C55E2E5E8360}" type="slidenum">
              <a:rPr lang="pt-BR" smtClean="0"/>
              <a:t>18</a:t>
            </a:fld>
            <a:endParaRPr lang="pt-BR"/>
          </a:p>
        </p:txBody>
      </p:sp>
    </p:spTree>
    <p:extLst>
      <p:ext uri="{BB962C8B-B14F-4D97-AF65-F5344CB8AC3E}">
        <p14:creationId xmlns:p14="http://schemas.microsoft.com/office/powerpoint/2010/main" val="2835401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D7F14-A4B5-A2BC-1C84-90607837F41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97CE0D5-1EA3-2260-3B5A-9F6AD1EB8CA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A760DE59-9FE9-DB40-3312-431D95393A1F}"/>
              </a:ext>
            </a:extLst>
          </p:cNvPr>
          <p:cNvSpPr>
            <a:spLocks noGrp="1"/>
          </p:cNvSpPr>
          <p:nvPr>
            <p:ph type="body" idx="1"/>
          </p:nvPr>
        </p:nvSpPr>
        <p:spPr/>
        <p:txBody>
          <a:bodyPr/>
          <a:lstStyle/>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Deixando seu lugar na presença imediata do Pai, Lúcifer saiu a difundir o espírito de descontentamento entre os anjos.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Ele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agia em misterioso segredo,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e durante algum tempo escondeu seu propósito real sob uma aparência de reverência para com Deus.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Começou a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insinuar dúvidas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com respeito às leis que governavam os seres celestiais, dando a entender que, conquanto pudessem as leis ser necessárias para os habitantes dos mundos,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não necessitavam de tais restrições</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 os anjos, mais elevados por natureza, pois que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sua sabedoria era um guia suficiente.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Não eram eles seres que pudessem acarretar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desonra a Deus;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todos os seus pensamentos eram santos; não havia para eles maior possibilidade de errar do que para o próprio Deus.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endParaRPr lang="pt-BR" sz="1800" dirty="0">
              <a:effectLst/>
              <a:latin typeface="Arial" panose="020B0604020202020204" pitchFamily="34" charset="0"/>
              <a:ea typeface="Trebuchet MS" panose="020B0603020202020204" pitchFamily="34" charset="0"/>
              <a:cs typeface="Arial" panose="020B0604020202020204" pitchFamily="34" charset="0"/>
            </a:endParaRPr>
          </a:p>
        </p:txBody>
      </p:sp>
      <p:sp>
        <p:nvSpPr>
          <p:cNvPr id="4" name="Espaço Reservado para Número de Slide 3">
            <a:extLst>
              <a:ext uri="{FF2B5EF4-FFF2-40B4-BE49-F238E27FC236}">
                <a16:creationId xmlns:a16="http://schemas.microsoft.com/office/drawing/2014/main" id="{F04542F3-D4AC-BE01-F1F0-7FCCDEB71DCB}"/>
              </a:ext>
            </a:extLst>
          </p:cNvPr>
          <p:cNvSpPr>
            <a:spLocks noGrp="1"/>
          </p:cNvSpPr>
          <p:nvPr>
            <p:ph type="sldNum" sz="quarter" idx="5"/>
          </p:nvPr>
        </p:nvSpPr>
        <p:spPr/>
        <p:txBody>
          <a:bodyPr/>
          <a:lstStyle/>
          <a:p>
            <a:fld id="{762C2135-BC2F-48FA-B877-C55E2E5E8360}" type="slidenum">
              <a:rPr lang="pt-BR" smtClean="0"/>
              <a:t>19</a:t>
            </a:fld>
            <a:endParaRPr lang="pt-BR"/>
          </a:p>
        </p:txBody>
      </p:sp>
    </p:spTree>
    <p:extLst>
      <p:ext uri="{BB962C8B-B14F-4D97-AF65-F5344CB8AC3E}">
        <p14:creationId xmlns:p14="http://schemas.microsoft.com/office/powerpoint/2010/main" val="895746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endParaRPr lang="pt-BR" sz="2000" b="1" dirty="0">
              <a:latin typeface="Arial" panose="020B0604020202020204" pitchFamily="34" charset="0"/>
              <a:cs typeface="Arial" panose="020B0604020202020204" pitchFamily="34" charset="0"/>
            </a:endParaRPr>
          </a:p>
        </p:txBody>
      </p:sp>
      <p:sp>
        <p:nvSpPr>
          <p:cNvPr id="4" name="Espaço Reservado para Número de Slide 3"/>
          <p:cNvSpPr>
            <a:spLocks noGrp="1"/>
          </p:cNvSpPr>
          <p:nvPr>
            <p:ph type="sldNum" sz="quarter" idx="5"/>
          </p:nvPr>
        </p:nvSpPr>
        <p:spPr/>
        <p:txBody>
          <a:bodyPr/>
          <a:lstStyle/>
          <a:p>
            <a:fld id="{762C2135-BC2F-48FA-B877-C55E2E5E8360}" type="slidenum">
              <a:rPr lang="pt-BR" smtClean="0"/>
              <a:t>2</a:t>
            </a:fld>
            <a:endParaRPr lang="pt-BR"/>
          </a:p>
        </p:txBody>
      </p:sp>
    </p:spTree>
    <p:extLst>
      <p:ext uri="{BB962C8B-B14F-4D97-AF65-F5344CB8AC3E}">
        <p14:creationId xmlns:p14="http://schemas.microsoft.com/office/powerpoint/2010/main" val="268028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8FE52-F1CB-F876-CB96-9219B0560E1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798FEBD-5467-268E-D21B-460F7F8396A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6C947FB-A691-17B1-7CE5-35E2DE96B5BE}"/>
              </a:ext>
            </a:extLst>
          </p:cNvPr>
          <p:cNvSpPr>
            <a:spLocks noGrp="1"/>
          </p:cNvSpPr>
          <p:nvPr>
            <p:ph type="body" idx="1"/>
          </p:nvPr>
        </p:nvSpPr>
        <p:spPr/>
        <p:txBody>
          <a:bodyPr/>
          <a:lstStyle/>
          <a:p>
            <a:pPr marL="0" marR="0" lvl="0" indent="0" algn="just" defTabSz="914400" rtl="0" eaLnBrk="1" fontAlgn="auto" latinLnBrk="0" hangingPunct="1">
              <a:lnSpc>
                <a:spcPct val="105000"/>
              </a:lnSpc>
              <a:spcBef>
                <a:spcPts val="0"/>
              </a:spcBef>
              <a:spcAft>
                <a:spcPts val="800"/>
              </a:spcAft>
              <a:buClrTx/>
              <a:buSzTx/>
              <a:buFontTx/>
              <a:buNone/>
              <a:tabLst/>
              <a:defRPr/>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A exaltação do Filho de Deus à igualdade com o Pai, foi representada como sendo uma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injustiça a Lúcifer</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 o qual, pretendia-se, tinha também direito à reverência e à honra.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Se este príncipe dos anjos pudesse tão-somente alcançar a sua verdadeira e elevada posição, grande bem resultaria para todo o exército do Céu; pois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era seu objetivo conseguir liberdade para todos.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Agora, porém, mesmo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 liberdade que eles até ali haviam desfrutado, tinha chegado a seu fim;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pois lhes havia sido designado um Governador absoluto, e todos deveriam prestar homenagem à Sua autoridade.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Tais foram os erros sutis que por meio dos ardis de Lúcifer estavam a propagar-se rapidamente nos lugares celestiais.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902CBBDA-5BE2-F19F-31DC-B394D7EB39F7}"/>
              </a:ext>
            </a:extLst>
          </p:cNvPr>
          <p:cNvSpPr>
            <a:spLocks noGrp="1"/>
          </p:cNvSpPr>
          <p:nvPr>
            <p:ph type="sldNum" sz="quarter" idx="5"/>
          </p:nvPr>
        </p:nvSpPr>
        <p:spPr/>
        <p:txBody>
          <a:bodyPr/>
          <a:lstStyle/>
          <a:p>
            <a:fld id="{762C2135-BC2F-48FA-B877-C55E2E5E8360}" type="slidenum">
              <a:rPr lang="pt-BR" smtClean="0"/>
              <a:t>20</a:t>
            </a:fld>
            <a:endParaRPr lang="pt-BR"/>
          </a:p>
        </p:txBody>
      </p:sp>
    </p:spTree>
    <p:extLst>
      <p:ext uri="{BB962C8B-B14F-4D97-AF65-F5344CB8AC3E}">
        <p14:creationId xmlns:p14="http://schemas.microsoft.com/office/powerpoint/2010/main" val="1697799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B9D5B-990D-10EE-BB59-028BCBCFF8C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EC087A1-E691-955E-8158-08F347D92B2A}"/>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7C50D47-9F08-AE3F-8D95-8B2703B9D635}"/>
              </a:ext>
            </a:extLst>
          </p:cNvPr>
          <p:cNvSpPr>
            <a:spLocks noGrp="1"/>
          </p:cNvSpPr>
          <p:nvPr>
            <p:ph type="body" idx="1"/>
          </p:nvPr>
        </p:nvSpPr>
        <p:spPr/>
        <p:txBody>
          <a:bodyPr/>
          <a:lstStyle/>
          <a:p>
            <a:pPr marL="0" marR="0" lvl="0" indent="0" algn="just" defTabSz="914400" rtl="0" eaLnBrk="1" fontAlgn="auto" latinLnBrk="0" hangingPunct="1">
              <a:lnSpc>
                <a:spcPct val="105000"/>
              </a:lnSpc>
              <a:spcBef>
                <a:spcPts val="0"/>
              </a:spcBef>
              <a:spcAft>
                <a:spcPts val="800"/>
              </a:spcAft>
              <a:buClrTx/>
              <a:buSzTx/>
              <a:buFontTx/>
              <a:buNone/>
              <a:tabLst/>
              <a:defRPr/>
            </a:pPr>
            <a:r>
              <a:rPr lang="pt-BR" sz="1800" b="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POR QUE TANTOS ANJOS DERAM RAZÃO À LÚCIFER? </a:t>
            </a:r>
          </a:p>
          <a:p>
            <a:pPr algn="just">
              <a:lnSpc>
                <a:spcPct val="105000"/>
              </a:lnSpc>
              <a:spcAft>
                <a:spcPts val="800"/>
              </a:spcAft>
            </a:pPr>
            <a:endParaRPr lang="pt-BR" sz="1800" b="0" dirty="0">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F0B596E3-AB2C-5EFF-C3AF-33C75AF97416}"/>
              </a:ext>
            </a:extLst>
          </p:cNvPr>
          <p:cNvSpPr>
            <a:spLocks noGrp="1"/>
          </p:cNvSpPr>
          <p:nvPr>
            <p:ph type="sldNum" sz="quarter" idx="5"/>
          </p:nvPr>
        </p:nvSpPr>
        <p:spPr/>
        <p:txBody>
          <a:bodyPr/>
          <a:lstStyle/>
          <a:p>
            <a:fld id="{762C2135-BC2F-48FA-B877-C55E2E5E8360}" type="slidenum">
              <a:rPr lang="pt-BR" smtClean="0"/>
              <a:t>21</a:t>
            </a:fld>
            <a:endParaRPr lang="pt-BR"/>
          </a:p>
        </p:txBody>
      </p:sp>
    </p:spTree>
    <p:extLst>
      <p:ext uri="{BB962C8B-B14F-4D97-AF65-F5344CB8AC3E}">
        <p14:creationId xmlns:p14="http://schemas.microsoft.com/office/powerpoint/2010/main" val="2253307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327B1-F804-C497-462C-ADEB4C5736C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7D60005-BB29-F0F4-9E64-D788EB8930E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2321E8B1-3FD9-5AA8-E74B-F0A4900264BB}"/>
              </a:ext>
            </a:extLst>
          </p:cNvPr>
          <p:cNvSpPr>
            <a:spLocks noGrp="1"/>
          </p:cNvSpPr>
          <p:nvPr>
            <p:ph type="body" idx="1"/>
          </p:nvPr>
        </p:nvSpPr>
        <p:spPr/>
        <p:txBody>
          <a:bodyPr/>
          <a:lstStyle/>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A inveja e falsa representação de Lúcifer, bem como sua pretensão à igualdade com Cristo, tornaram necessária uma declaração a respeito da verdadeira posição do Filho de Deus; mas esta havia sido a mesma desde o princípio.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Muitos dos anjos, contudo, ficaram cegos pelos enganos de Lúcifer.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Tirando vantagem da amável e leal confiança nele depositada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pelos seres santos que estavam sob suas ordens, com tal arte infiltrara em suas mentes a sua própria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desconfiança e descontentamento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que sua participação não foi percebida.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Lúcifer havia apresentado os propósitos de Deus sob uma luz falsa,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interpretando-os mal e torcendo-os,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de modo a incitar a dissensão e descontentamento.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endParaRPr lang="pt-BR" sz="1800" dirty="0">
              <a:effectLst/>
              <a:latin typeface="Arial" panose="020B0604020202020204" pitchFamily="34" charset="0"/>
              <a:ea typeface="Trebuchet MS" panose="020B0603020202020204" pitchFamily="34" charset="0"/>
              <a:cs typeface="Arial" panose="020B0604020202020204" pitchFamily="34" charset="0"/>
            </a:endParaRPr>
          </a:p>
        </p:txBody>
      </p:sp>
      <p:sp>
        <p:nvSpPr>
          <p:cNvPr id="4" name="Espaço Reservado para Número de Slide 3">
            <a:extLst>
              <a:ext uri="{FF2B5EF4-FFF2-40B4-BE49-F238E27FC236}">
                <a16:creationId xmlns:a16="http://schemas.microsoft.com/office/drawing/2014/main" id="{363745BC-23C7-A09C-D668-F104D64FF037}"/>
              </a:ext>
            </a:extLst>
          </p:cNvPr>
          <p:cNvSpPr>
            <a:spLocks noGrp="1"/>
          </p:cNvSpPr>
          <p:nvPr>
            <p:ph type="sldNum" sz="quarter" idx="5"/>
          </p:nvPr>
        </p:nvSpPr>
        <p:spPr/>
        <p:txBody>
          <a:bodyPr/>
          <a:lstStyle/>
          <a:p>
            <a:fld id="{762C2135-BC2F-48FA-B877-C55E2E5E8360}" type="slidenum">
              <a:rPr lang="pt-BR" smtClean="0"/>
              <a:t>22</a:t>
            </a:fld>
            <a:endParaRPr lang="pt-BR"/>
          </a:p>
        </p:txBody>
      </p:sp>
    </p:spTree>
    <p:extLst>
      <p:ext uri="{BB962C8B-B14F-4D97-AF65-F5344CB8AC3E}">
        <p14:creationId xmlns:p14="http://schemas.microsoft.com/office/powerpoint/2010/main" val="2382096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0B6BC-21E5-217A-082A-C830389660D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20DA3BF-31BF-87D2-9470-2B62300168B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4BFB30A-142C-29FF-0DE2-9E14621D8ACE}"/>
              </a:ext>
            </a:extLst>
          </p:cNvPr>
          <p:cNvSpPr>
            <a:spLocks noGrp="1"/>
          </p:cNvSpPr>
          <p:nvPr>
            <p:ph type="body" idx="1"/>
          </p:nvPr>
        </p:nvSpPr>
        <p:spPr/>
        <p:txBody>
          <a:bodyPr/>
          <a:lstStyle/>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Astuciosamente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levou os ouvintes a dar expressão aos seus sentimentos;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então eram tais expressões repetidas por ele quando isto servisse aos seus intuitos, como prova de que os anjos não estavam completamente de acordo com o governo de Deus.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Ao mesmo tempo em que, de sua parte, pretendia uma perfeita fidelidade para com Deus, insistia que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modificações na ordem e leis do Céu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eram necessárias para a estabilidade do governo divino.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Assim, enquanto trabalhava para provocar oposição à lei de Deus, e infiltrar seu próprio descontentamento na mente dos anjos sob seu mando, ostensivamente estava ele procurando remover o descontentamento e reconciliar anjos desafetos com a ordem do Céu.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Ao mesmo tempo em que secretamente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fomentava a discórdia e a rebelião,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com uma astúcia consumada fazia parecer como se fosse seu único intuito promover a lealdade, e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preservar a harmonia e a paz.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7D5656AC-3E3D-77E2-B231-2D5E1638E0AA}"/>
              </a:ext>
            </a:extLst>
          </p:cNvPr>
          <p:cNvSpPr>
            <a:spLocks noGrp="1"/>
          </p:cNvSpPr>
          <p:nvPr>
            <p:ph type="sldNum" sz="quarter" idx="5"/>
          </p:nvPr>
        </p:nvSpPr>
        <p:spPr/>
        <p:txBody>
          <a:bodyPr/>
          <a:lstStyle/>
          <a:p>
            <a:fld id="{762C2135-BC2F-48FA-B877-C55E2E5E8360}" type="slidenum">
              <a:rPr lang="pt-BR" smtClean="0"/>
              <a:t>23</a:t>
            </a:fld>
            <a:endParaRPr lang="pt-BR"/>
          </a:p>
        </p:txBody>
      </p:sp>
    </p:spTree>
    <p:extLst>
      <p:ext uri="{BB962C8B-B14F-4D97-AF65-F5344CB8AC3E}">
        <p14:creationId xmlns:p14="http://schemas.microsoft.com/office/powerpoint/2010/main" val="1607144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B4026-C1DB-5006-D4E4-DD8D7234D63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3A37379-192E-FA09-D0F2-21F41D9AF7C3}"/>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7333AC65-096E-4AD0-5DED-2B5A9E1307B9}"/>
              </a:ext>
            </a:extLst>
          </p:cNvPr>
          <p:cNvSpPr>
            <a:spLocks noGrp="1"/>
          </p:cNvSpPr>
          <p:nvPr>
            <p:ph type="body" idx="1"/>
          </p:nvPr>
        </p:nvSpPr>
        <p:spPr/>
        <p:txBody>
          <a:bodyPr/>
          <a:lstStyle/>
          <a:p>
            <a:pPr marL="0" marR="0" lvl="0" indent="0" algn="just" defTabSz="914400" rtl="0" eaLnBrk="1" fontAlgn="auto" latinLnBrk="0" hangingPunct="1">
              <a:lnSpc>
                <a:spcPct val="105000"/>
              </a:lnSpc>
              <a:spcBef>
                <a:spcPts val="0"/>
              </a:spcBef>
              <a:spcAft>
                <a:spcPts val="800"/>
              </a:spcAft>
              <a:buClrTx/>
              <a:buSzTx/>
              <a:buFontTx/>
              <a:buNone/>
              <a:tabLst/>
              <a:defRPr/>
            </a:pPr>
            <a:r>
              <a:rPr lang="pt-BR" sz="1800" b="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QUAL O TAMANHO DA PACIÊNCIA DE DEUS COM LÚCIFER? </a:t>
            </a:r>
          </a:p>
          <a:p>
            <a:pPr algn="just">
              <a:lnSpc>
                <a:spcPct val="105000"/>
              </a:lnSpc>
              <a:spcAft>
                <a:spcPts val="800"/>
              </a:spcAft>
            </a:pPr>
            <a:endParaRPr lang="pt-BR" sz="1800" b="0" dirty="0">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098D8FE1-110F-D5F7-13D3-E91D4B678C92}"/>
              </a:ext>
            </a:extLst>
          </p:cNvPr>
          <p:cNvSpPr>
            <a:spLocks noGrp="1"/>
          </p:cNvSpPr>
          <p:nvPr>
            <p:ph type="sldNum" sz="quarter" idx="5"/>
          </p:nvPr>
        </p:nvSpPr>
        <p:spPr/>
        <p:txBody>
          <a:bodyPr/>
          <a:lstStyle/>
          <a:p>
            <a:fld id="{762C2135-BC2F-48FA-B877-C55E2E5E8360}" type="slidenum">
              <a:rPr lang="pt-BR" smtClean="0"/>
              <a:t>24</a:t>
            </a:fld>
            <a:endParaRPr lang="pt-BR"/>
          </a:p>
        </p:txBody>
      </p:sp>
    </p:spTree>
    <p:extLst>
      <p:ext uri="{BB962C8B-B14F-4D97-AF65-F5344CB8AC3E}">
        <p14:creationId xmlns:p14="http://schemas.microsoft.com/office/powerpoint/2010/main" val="2069509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7D9F6-33F8-4716-B2E9-AF7D1B9E7F1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721EE88-28F8-FD10-511F-3D983A161143}"/>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0E5DD1CC-0C1E-CF1A-3E6C-7E12D9334CB6}"/>
              </a:ext>
            </a:extLst>
          </p:cNvPr>
          <p:cNvSpPr>
            <a:spLocks noGrp="1"/>
          </p:cNvSpPr>
          <p:nvPr>
            <p:ph type="body" idx="1"/>
          </p:nvPr>
        </p:nvSpPr>
        <p:spPr/>
        <p:txBody>
          <a:bodyPr/>
          <a:lstStyle/>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O próprio Lúcifer não estivera a princípio ciente da natureza verdadeira de seus sentimentos; durante algum tempo receou exprimir a ação e imaginações de sua mente; todavia não as repeliu.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Não via para onde se deixava levar.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Entretanto, esforços que somente o amor e a sabedoria infinitos poderiam imaginar, foram feitos para convencê-lo de seu erro.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Provou-se que sua desafeição era sem causa, e </a:t>
            </a:r>
            <a:r>
              <a:rPr lang="pt-BR" sz="1800" kern="150" dirty="0" err="1">
                <a:effectLst/>
                <a:latin typeface="Arial" panose="020B0604020202020204" pitchFamily="34" charset="0"/>
                <a:ea typeface="Calibri" panose="020F0502020204030204" pitchFamily="34" charset="0"/>
                <a:cs typeface="Times New Roman" panose="02020603050405020304" pitchFamily="18" charset="0"/>
              </a:rPr>
              <a:t>fez-se-lhe</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 ver qual seria o resultado de persistir em revolta.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Com grande misericórdia, de acordo com o Seu caráter divino,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Deus suportou longamente a Lúcifer.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O espírito de descontentamento e desafeição nunca antes havia sido conhecido no Céu. Era um elemento novo, estranho, misterioso, inexplicável.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endParaRPr lang="pt-BR" sz="1800" dirty="0">
              <a:effectLst/>
              <a:latin typeface="Arial" panose="020B0604020202020204" pitchFamily="34" charset="0"/>
              <a:ea typeface="Trebuchet MS" panose="020B0603020202020204" pitchFamily="34" charset="0"/>
              <a:cs typeface="Arial" panose="020B0604020202020204" pitchFamily="34" charset="0"/>
            </a:endParaRPr>
          </a:p>
        </p:txBody>
      </p:sp>
      <p:sp>
        <p:nvSpPr>
          <p:cNvPr id="4" name="Espaço Reservado para Número de Slide 3">
            <a:extLst>
              <a:ext uri="{FF2B5EF4-FFF2-40B4-BE49-F238E27FC236}">
                <a16:creationId xmlns:a16="http://schemas.microsoft.com/office/drawing/2014/main" id="{B6C7361D-5BE9-7058-7DE1-BFEDB34FD424}"/>
              </a:ext>
            </a:extLst>
          </p:cNvPr>
          <p:cNvSpPr>
            <a:spLocks noGrp="1"/>
          </p:cNvSpPr>
          <p:nvPr>
            <p:ph type="sldNum" sz="quarter" idx="5"/>
          </p:nvPr>
        </p:nvSpPr>
        <p:spPr/>
        <p:txBody>
          <a:bodyPr/>
          <a:lstStyle/>
          <a:p>
            <a:fld id="{762C2135-BC2F-48FA-B877-C55E2E5E8360}" type="slidenum">
              <a:rPr lang="pt-BR" smtClean="0"/>
              <a:t>25</a:t>
            </a:fld>
            <a:endParaRPr lang="pt-BR"/>
          </a:p>
        </p:txBody>
      </p:sp>
    </p:spTree>
    <p:extLst>
      <p:ext uri="{BB962C8B-B14F-4D97-AF65-F5344CB8AC3E}">
        <p14:creationId xmlns:p14="http://schemas.microsoft.com/office/powerpoint/2010/main" val="2989189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6B25C-8333-68AE-DA2E-14FEAEF1146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03262AB8-5052-9301-9C92-2BA2E193DF9C}"/>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086FC01D-6B85-F4F9-F7A9-FA82F9B5FF0B}"/>
              </a:ext>
            </a:extLst>
          </p:cNvPr>
          <p:cNvSpPr>
            <a:spLocks noGrp="1"/>
          </p:cNvSpPr>
          <p:nvPr>
            <p:ph type="body" idx="1"/>
          </p:nvPr>
        </p:nvSpPr>
        <p:spPr/>
        <p:txBody>
          <a:bodyPr/>
          <a:lstStyle/>
          <a:p>
            <a:pPr marL="0" marR="0" lvl="0" indent="0" algn="just" defTabSz="914400" rtl="0" eaLnBrk="1" fontAlgn="auto" latinLnBrk="0" hangingPunct="1">
              <a:lnSpc>
                <a:spcPct val="105000"/>
              </a:lnSpc>
              <a:spcBef>
                <a:spcPts val="0"/>
              </a:spcBef>
              <a:spcAft>
                <a:spcPts val="800"/>
              </a:spcAft>
              <a:buClrTx/>
              <a:buSzTx/>
              <a:buFontTx/>
              <a:buNone/>
              <a:tabLst/>
              <a:defRPr/>
            </a:pPr>
            <a:r>
              <a:rPr lang="pt-BR" sz="1800" b="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QUAL A DECISÃO FINAL DE LÚCIFER?</a:t>
            </a:r>
          </a:p>
          <a:p>
            <a:pPr algn="just">
              <a:lnSpc>
                <a:spcPct val="105000"/>
              </a:lnSpc>
              <a:spcAft>
                <a:spcPts val="800"/>
              </a:spcAft>
            </a:pPr>
            <a:endParaRPr lang="pt-BR" sz="1800" b="0" dirty="0">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FC6BE99C-95FB-6EAF-41C9-0CCF50F9653E}"/>
              </a:ext>
            </a:extLst>
          </p:cNvPr>
          <p:cNvSpPr>
            <a:spLocks noGrp="1"/>
          </p:cNvSpPr>
          <p:nvPr>
            <p:ph type="sldNum" sz="quarter" idx="5"/>
          </p:nvPr>
        </p:nvSpPr>
        <p:spPr/>
        <p:txBody>
          <a:bodyPr/>
          <a:lstStyle/>
          <a:p>
            <a:fld id="{762C2135-BC2F-48FA-B877-C55E2E5E8360}" type="slidenum">
              <a:rPr lang="pt-BR" smtClean="0"/>
              <a:t>26</a:t>
            </a:fld>
            <a:endParaRPr lang="pt-BR"/>
          </a:p>
        </p:txBody>
      </p:sp>
    </p:spTree>
    <p:extLst>
      <p:ext uri="{BB962C8B-B14F-4D97-AF65-F5344CB8AC3E}">
        <p14:creationId xmlns:p14="http://schemas.microsoft.com/office/powerpoint/2010/main" val="4163758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6FA29-03F4-CC96-FF65-4469D6FA2B6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DEC7F69-2CF8-26F0-150B-38F278011510}"/>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61E81968-E3D4-FF1A-6577-5AB45E529BA6}"/>
              </a:ext>
            </a:extLst>
          </p:cNvPr>
          <p:cNvSpPr>
            <a:spLocks noGrp="1"/>
          </p:cNvSpPr>
          <p:nvPr>
            <p:ph type="body" idx="1"/>
          </p:nvPr>
        </p:nvSpPr>
        <p:spPr/>
        <p:txBody>
          <a:bodyPr/>
          <a:lstStyle/>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Lúcifer estava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convencido</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 de que não tinha razão.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Houvesse ele feito isto, e poderia ter salvo a si mesmo e a muitos anjos. Ele não tinha naquele tempo repelido totalmente sua lealdade a Deus. Embora tivesse deixado sua posição como querubim cobridor, se, contudo, estivesse ele disposto a voltar para Deus, reconhecendo a sabedoria do Criador, e satisfeito por preencher o lugar a ele designado no grande plano de Deus,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teria sido reintegrado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em suas funções.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Chegado era o tempo para uma decisão final; deveria render-se completamente à soberania divina, ou colocar-se em franca rebelião.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Quase chegou à decisão de voltar; mas o orgulho o impediu disto.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Era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sacrifício demasiado grande,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para quem fora tão altamente honrado, confessar que estivera em erro, que suas imaginações eram errôneas, e render-se à autoridade que ele procurara demonstrar ser injusta.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endParaRPr lang="pt-BR" sz="1800" dirty="0">
              <a:effectLst/>
              <a:latin typeface="Arial" panose="020B0604020202020204" pitchFamily="34" charset="0"/>
              <a:ea typeface="Trebuchet MS" panose="020B0603020202020204" pitchFamily="34" charset="0"/>
              <a:cs typeface="Arial" panose="020B0604020202020204" pitchFamily="34" charset="0"/>
            </a:endParaRPr>
          </a:p>
        </p:txBody>
      </p:sp>
      <p:sp>
        <p:nvSpPr>
          <p:cNvPr id="4" name="Espaço Reservado para Número de Slide 3">
            <a:extLst>
              <a:ext uri="{FF2B5EF4-FFF2-40B4-BE49-F238E27FC236}">
                <a16:creationId xmlns:a16="http://schemas.microsoft.com/office/drawing/2014/main" id="{133B85DA-6193-A1C3-E2F9-925F58B603C8}"/>
              </a:ext>
            </a:extLst>
          </p:cNvPr>
          <p:cNvSpPr>
            <a:spLocks noGrp="1"/>
          </p:cNvSpPr>
          <p:nvPr>
            <p:ph type="sldNum" sz="quarter" idx="5"/>
          </p:nvPr>
        </p:nvSpPr>
        <p:spPr/>
        <p:txBody>
          <a:bodyPr/>
          <a:lstStyle/>
          <a:p>
            <a:fld id="{762C2135-BC2F-48FA-B877-C55E2E5E8360}" type="slidenum">
              <a:rPr lang="pt-BR" smtClean="0"/>
              <a:t>27</a:t>
            </a:fld>
            <a:endParaRPr lang="pt-BR"/>
          </a:p>
        </p:txBody>
      </p:sp>
    </p:spTree>
    <p:extLst>
      <p:ext uri="{BB962C8B-B14F-4D97-AF65-F5344CB8AC3E}">
        <p14:creationId xmlns:p14="http://schemas.microsoft.com/office/powerpoint/2010/main" val="1776103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3AEDD-0B11-D4C3-EEAB-848E31ED7F8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18F5095-AF88-6BCB-F43F-928158C15440}"/>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0C98DC9-CFC7-EAAB-B63B-CCF8A8517550}"/>
              </a:ext>
            </a:extLst>
          </p:cNvPr>
          <p:cNvSpPr>
            <a:spLocks noGrp="1"/>
          </p:cNvSpPr>
          <p:nvPr>
            <p:ph type="body" idx="1"/>
          </p:nvPr>
        </p:nvSpPr>
        <p:spPr/>
        <p:txBody>
          <a:bodyPr/>
          <a:lstStyle/>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Um compassivo Criador, sentindo terna piedade por Lúcifer e seus seguidores, procurava fazê-los retroceder do abismo de ruína em que estavam prestes a imergir.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Sua</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misericórdia, porém, foi mal interpretada.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Lúcifer apontou a longanimidade de Deus como uma prova de sua superioridade, como indicação de que o Rei do Universo ainda concordaria com suas imposições. Se os anjos permanecessem firmes com ele, declarou, poderiam ainda ganhar tudo que desejassem.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Persistentemente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defendeu sua conduta,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e entregou-se amplamente ao grande conflito contra seu Criador.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Assim foi que Lúcifer, “o portador de luz”, aquele que participava da glória de Deus, que servia junto ao Seu trono, tornou-se, pela transgressão, Satanás, o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“adversário” de Deus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e dos seres santos, e destruidor daqueles a quem o Céu confiou a sua guia e guarda.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25C93DF5-B52A-238C-06F2-C93E1FB7D636}"/>
              </a:ext>
            </a:extLst>
          </p:cNvPr>
          <p:cNvSpPr>
            <a:spLocks noGrp="1"/>
          </p:cNvSpPr>
          <p:nvPr>
            <p:ph type="sldNum" sz="quarter" idx="5"/>
          </p:nvPr>
        </p:nvSpPr>
        <p:spPr/>
        <p:txBody>
          <a:bodyPr/>
          <a:lstStyle/>
          <a:p>
            <a:fld id="{762C2135-BC2F-48FA-B877-C55E2E5E8360}" type="slidenum">
              <a:rPr lang="pt-BR" smtClean="0"/>
              <a:t>28</a:t>
            </a:fld>
            <a:endParaRPr lang="pt-BR"/>
          </a:p>
        </p:txBody>
      </p:sp>
    </p:spTree>
    <p:extLst>
      <p:ext uri="{BB962C8B-B14F-4D97-AF65-F5344CB8AC3E}">
        <p14:creationId xmlns:p14="http://schemas.microsoft.com/office/powerpoint/2010/main" val="607558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F9243-BF5E-628E-293F-655AB5CF7741}"/>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AD689DB-639C-3188-D8B3-6C3670F8216F}"/>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23784BC3-A2F0-789F-98F9-0048660B44DC}"/>
              </a:ext>
            </a:extLst>
          </p:cNvPr>
          <p:cNvSpPr>
            <a:spLocks noGrp="1"/>
          </p:cNvSpPr>
          <p:nvPr>
            <p:ph type="body" idx="1"/>
          </p:nvPr>
        </p:nvSpPr>
        <p:spPr/>
        <p:txBody>
          <a:bodyPr/>
          <a:lstStyle/>
          <a:p>
            <a:pPr marL="0" marR="0" lvl="0" indent="0" algn="just" defTabSz="914400" rtl="0" eaLnBrk="1" fontAlgn="auto" latinLnBrk="0" hangingPunct="1">
              <a:lnSpc>
                <a:spcPct val="105000"/>
              </a:lnSpc>
              <a:spcBef>
                <a:spcPts val="0"/>
              </a:spcBef>
              <a:spcAft>
                <a:spcPts val="800"/>
              </a:spcAft>
              <a:buClrTx/>
              <a:buSzTx/>
              <a:buFontTx/>
              <a:buNone/>
              <a:tabLst/>
              <a:defRPr/>
            </a:pPr>
            <a:r>
              <a:rPr lang="pt-BR" sz="1800" b="0" kern="150" dirty="0">
                <a:effectLst/>
                <a:latin typeface="Arial" panose="020B0604020202020204" pitchFamily="34" charset="0"/>
                <a:ea typeface="Calibri" panose="020F0502020204030204" pitchFamily="34" charset="0"/>
                <a:cs typeface="Times New Roman" panose="02020603050405020304" pitchFamily="18" charset="0"/>
              </a:rPr>
              <a:t>Rejeitando com </a:t>
            </a:r>
            <a:r>
              <a:rPr lang="pt-BR" sz="1800" b="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desdém</a:t>
            </a:r>
            <a:r>
              <a:rPr lang="pt-BR" sz="1800" b="0" kern="150" dirty="0">
                <a:effectLst/>
                <a:latin typeface="Arial" panose="020B0604020202020204" pitchFamily="34" charset="0"/>
                <a:ea typeface="Calibri" panose="020F0502020204030204" pitchFamily="34" charset="0"/>
                <a:cs typeface="Times New Roman" panose="02020603050405020304" pitchFamily="18" charset="0"/>
              </a:rPr>
              <a:t> os argumentos e rogos dos anjos fiéis, acusou-os de serem escravos iludidos.</a:t>
            </a:r>
            <a:endParaRPr lang="pt-BR" sz="1800" b="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b="0" kern="150" dirty="0">
                <a:effectLst/>
                <a:latin typeface="Arial" panose="020B0604020202020204" pitchFamily="34" charset="0"/>
                <a:ea typeface="Calibri" panose="020F0502020204030204" pitchFamily="34" charset="0"/>
                <a:cs typeface="Times New Roman" panose="02020603050405020304" pitchFamily="18" charset="0"/>
              </a:rPr>
              <a:t>A preferência mostrada para com Cristo declarou ele ser um ato de </a:t>
            </a:r>
            <a:r>
              <a:rPr lang="pt-BR" sz="1800" b="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injustiça</a:t>
            </a:r>
            <a:r>
              <a:rPr lang="pt-BR" sz="1800" b="0" kern="150" dirty="0">
                <a:effectLst/>
                <a:latin typeface="Arial" panose="020B0604020202020204" pitchFamily="34" charset="0"/>
                <a:ea typeface="Calibri" panose="020F0502020204030204" pitchFamily="34" charset="0"/>
                <a:cs typeface="Times New Roman" panose="02020603050405020304" pitchFamily="18" charset="0"/>
              </a:rPr>
              <a:t> tanto para si como para todo o exército celestial, e anunciou que não mais se sujeitaria a esta usurpação dos direitos, seus e deles. </a:t>
            </a:r>
            <a:endParaRPr lang="pt-BR" sz="1800" b="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b="0" kern="150" dirty="0">
                <a:effectLst/>
                <a:latin typeface="Arial" panose="020B0604020202020204" pitchFamily="34" charset="0"/>
                <a:ea typeface="Calibri" panose="020F0502020204030204" pitchFamily="34" charset="0"/>
                <a:cs typeface="Times New Roman" panose="02020603050405020304" pitchFamily="18" charset="0"/>
              </a:rPr>
              <a:t>Nunca mais reconheceria a supremacia de Cristo. Resolvera </a:t>
            </a:r>
            <a:r>
              <a:rPr lang="pt-BR" sz="1800" b="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reclamar a honra </a:t>
            </a:r>
            <a:r>
              <a:rPr lang="pt-BR" sz="1800" b="0" kern="150" dirty="0">
                <a:effectLst/>
                <a:latin typeface="Arial" panose="020B0604020202020204" pitchFamily="34" charset="0"/>
                <a:ea typeface="Calibri" panose="020F0502020204030204" pitchFamily="34" charset="0"/>
                <a:cs typeface="Times New Roman" panose="02020603050405020304" pitchFamily="18" charset="0"/>
              </a:rPr>
              <a:t>que deveria ter sido conferida a ele, e tomar o comando de todos os que se tornassem seus seguidores; </a:t>
            </a:r>
            <a:endParaRPr lang="pt-BR" sz="1800" b="0" dirty="0">
              <a:effectLst/>
              <a:latin typeface="Trebuchet MS" panose="020B0603020202020204" pitchFamily="34" charset="0"/>
              <a:ea typeface="Trebuchet MS" panose="020B0603020202020204" pitchFamily="34" charset="0"/>
              <a:cs typeface="Times New Roman" panose="02020603050405020304" pitchFamily="18" charset="0"/>
            </a:endParaRPr>
          </a:p>
          <a:p>
            <a:r>
              <a:rPr lang="pt-BR" sz="1800" b="0" kern="150" dirty="0">
                <a:effectLst/>
                <a:latin typeface="Arial" panose="020B0604020202020204" pitchFamily="34" charset="0"/>
                <a:ea typeface="Calibri" panose="020F0502020204030204" pitchFamily="34" charset="0"/>
              </a:rPr>
              <a:t>e </a:t>
            </a:r>
            <a:r>
              <a:rPr lang="pt-BR" sz="1800" b="0" kern="150" dirty="0">
                <a:solidFill>
                  <a:srgbClr val="FF0000"/>
                </a:solidFill>
                <a:effectLst/>
                <a:latin typeface="Arial" panose="020B0604020202020204" pitchFamily="34" charset="0"/>
                <a:ea typeface="Calibri" panose="020F0502020204030204" pitchFamily="34" charset="0"/>
              </a:rPr>
              <a:t>prometeu</a:t>
            </a:r>
            <a:r>
              <a:rPr lang="pt-BR" sz="1800" b="0" kern="150" dirty="0">
                <a:effectLst/>
                <a:latin typeface="Arial" panose="020B0604020202020204" pitchFamily="34" charset="0"/>
                <a:ea typeface="Calibri" panose="020F0502020204030204" pitchFamily="34" charset="0"/>
              </a:rPr>
              <a:t> àqueles que entrassem para as suas fileiras um governo novo e melhor, sob o qual todos desfrutariam liberdade. </a:t>
            </a:r>
            <a:endParaRPr lang="pt-BR" sz="1800" b="0" dirty="0">
              <a:effectLst/>
              <a:latin typeface="Arial" panose="020B0604020202020204" pitchFamily="34" charset="0"/>
              <a:ea typeface="Trebuchet MS" panose="020B0603020202020204" pitchFamily="34" charset="0"/>
              <a:cs typeface="Arial" panose="020B0604020202020204" pitchFamily="34" charset="0"/>
            </a:endParaRPr>
          </a:p>
        </p:txBody>
      </p:sp>
      <p:sp>
        <p:nvSpPr>
          <p:cNvPr id="4" name="Espaço Reservado para Número de Slide 3">
            <a:extLst>
              <a:ext uri="{FF2B5EF4-FFF2-40B4-BE49-F238E27FC236}">
                <a16:creationId xmlns:a16="http://schemas.microsoft.com/office/drawing/2014/main" id="{488B7613-ADAD-656D-CCA4-1A895A28E95D}"/>
              </a:ext>
            </a:extLst>
          </p:cNvPr>
          <p:cNvSpPr>
            <a:spLocks noGrp="1"/>
          </p:cNvSpPr>
          <p:nvPr>
            <p:ph type="sldNum" sz="quarter" idx="5"/>
          </p:nvPr>
        </p:nvSpPr>
        <p:spPr/>
        <p:txBody>
          <a:bodyPr/>
          <a:lstStyle/>
          <a:p>
            <a:fld id="{762C2135-BC2F-48FA-B877-C55E2E5E8360}" type="slidenum">
              <a:rPr lang="pt-BR" smtClean="0"/>
              <a:t>29</a:t>
            </a:fld>
            <a:endParaRPr lang="pt-BR"/>
          </a:p>
        </p:txBody>
      </p:sp>
    </p:spTree>
    <p:extLst>
      <p:ext uri="{BB962C8B-B14F-4D97-AF65-F5344CB8AC3E}">
        <p14:creationId xmlns:p14="http://schemas.microsoft.com/office/powerpoint/2010/main" val="3381553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122B-825E-956C-A7F8-5826845AB93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7D72879-DCAF-1899-8EF8-4DDF1BC5E5B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DB72A7EE-C204-0543-007C-F8D0B55E907D}"/>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O QUE DEUS É E TODAS AS SUAS OBRAS SÃO?</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endParaRPr lang="pt-BR" sz="2000" b="1" dirty="0">
              <a:latin typeface="Arial" panose="020B0604020202020204" pitchFamily="34" charset="0"/>
              <a:cs typeface="Arial" panose="020B0604020202020204" pitchFamily="34" charset="0"/>
            </a:endParaRPr>
          </a:p>
        </p:txBody>
      </p:sp>
      <p:sp>
        <p:nvSpPr>
          <p:cNvPr id="4" name="Espaço Reservado para Número de Slide 3">
            <a:extLst>
              <a:ext uri="{FF2B5EF4-FFF2-40B4-BE49-F238E27FC236}">
                <a16:creationId xmlns:a16="http://schemas.microsoft.com/office/drawing/2014/main" id="{306CA81B-E575-D6AF-06FB-AE5F4D2816AE}"/>
              </a:ext>
            </a:extLst>
          </p:cNvPr>
          <p:cNvSpPr>
            <a:spLocks noGrp="1"/>
          </p:cNvSpPr>
          <p:nvPr>
            <p:ph type="sldNum" sz="quarter" idx="5"/>
          </p:nvPr>
        </p:nvSpPr>
        <p:spPr/>
        <p:txBody>
          <a:bodyPr/>
          <a:lstStyle/>
          <a:p>
            <a:fld id="{762C2135-BC2F-48FA-B877-C55E2E5E8360}" type="slidenum">
              <a:rPr lang="pt-BR" smtClean="0"/>
              <a:t>3</a:t>
            </a:fld>
            <a:endParaRPr lang="pt-BR"/>
          </a:p>
        </p:txBody>
      </p:sp>
    </p:spTree>
    <p:extLst>
      <p:ext uri="{BB962C8B-B14F-4D97-AF65-F5344CB8AC3E}">
        <p14:creationId xmlns:p14="http://schemas.microsoft.com/office/powerpoint/2010/main" val="1525357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D0D5E-9AC4-722A-1370-D005F6B0AEB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2E1F333-08AB-82CA-B082-498EB935EAB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83F723D-99F2-945D-CB10-A83DE35BB3FC}"/>
              </a:ext>
            </a:extLst>
          </p:cNvPr>
          <p:cNvSpPr>
            <a:spLocks noGrp="1"/>
          </p:cNvSpPr>
          <p:nvPr>
            <p:ph type="body" idx="1"/>
          </p:nvPr>
        </p:nvSpPr>
        <p:spPr/>
        <p:txBody>
          <a:bodyPr/>
          <a:lstStyle/>
          <a:p>
            <a:pPr marL="0" marR="0" lvl="0" indent="0" algn="just" defTabSz="914400" rtl="0" eaLnBrk="1" fontAlgn="auto" latinLnBrk="0" hangingPunct="1">
              <a:lnSpc>
                <a:spcPct val="105000"/>
              </a:lnSpc>
              <a:spcBef>
                <a:spcPts val="0"/>
              </a:spcBef>
              <a:spcAft>
                <a:spcPts val="800"/>
              </a:spcAft>
              <a:buClrTx/>
              <a:buSzTx/>
              <a:buFontTx/>
              <a:buNone/>
              <a:tabLst/>
              <a:defRPr/>
            </a:pPr>
            <a:r>
              <a:rPr lang="pt-BR" sz="1800" b="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QUAL O TAMANHO DA LOUCURA DE LÚCIFER? </a:t>
            </a:r>
          </a:p>
          <a:p>
            <a:pPr algn="just">
              <a:lnSpc>
                <a:spcPct val="105000"/>
              </a:lnSpc>
              <a:spcAft>
                <a:spcPts val="800"/>
              </a:spcAft>
            </a:pPr>
            <a:endParaRPr lang="pt-BR" sz="1800" b="0" dirty="0">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A909379E-D870-D043-C5F5-B0AD1B6CC9EC}"/>
              </a:ext>
            </a:extLst>
          </p:cNvPr>
          <p:cNvSpPr>
            <a:spLocks noGrp="1"/>
          </p:cNvSpPr>
          <p:nvPr>
            <p:ph type="sldNum" sz="quarter" idx="5"/>
          </p:nvPr>
        </p:nvSpPr>
        <p:spPr/>
        <p:txBody>
          <a:bodyPr/>
          <a:lstStyle/>
          <a:p>
            <a:fld id="{762C2135-BC2F-48FA-B877-C55E2E5E8360}" type="slidenum">
              <a:rPr lang="pt-BR" smtClean="0"/>
              <a:t>30</a:t>
            </a:fld>
            <a:endParaRPr lang="pt-BR"/>
          </a:p>
        </p:txBody>
      </p:sp>
    </p:spTree>
    <p:extLst>
      <p:ext uri="{BB962C8B-B14F-4D97-AF65-F5344CB8AC3E}">
        <p14:creationId xmlns:p14="http://schemas.microsoft.com/office/powerpoint/2010/main" val="3772851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643A8-5B25-050F-6E88-3296777AA14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E03A5E8-8876-6ED2-2626-BFAFB7AA20D1}"/>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9F0ABDC-1421-D8EE-A138-7829C750FAAB}"/>
              </a:ext>
            </a:extLst>
          </p:cNvPr>
          <p:cNvSpPr>
            <a:spLocks noGrp="1"/>
          </p:cNvSpPr>
          <p:nvPr>
            <p:ph type="body" idx="1"/>
          </p:nvPr>
        </p:nvSpPr>
        <p:spPr/>
        <p:txBody>
          <a:bodyPr/>
          <a:lstStyle/>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Grande número de anjos deram a entender seu propósito de o aceitar como seu chefe.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Lisonjeado pelo apoio com que suas insinuações eram recebidas, esperou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conquistar todos os anjos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para o seu lado, tornar-se igual ao próprio Deus, e ser obedecido por todo o exército celestial.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Muitos estiveram dispostos a dar atenção a este conselho, arrepender-se de sua desafeição, e procurar de novo ser recebidos no favor do Pai e de Seu Filho. Lúcifer, porém, tinha pronto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outro engano.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O grande rebelde declarou então que os anjos que com ele se uniram tinham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ido muito longe para voltarem;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que ele conhecia a lei divina, e sabia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que Deus não perdoaria.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endParaRPr lang="pt-BR" sz="1800" dirty="0">
              <a:effectLst/>
              <a:latin typeface="Arial" panose="020B0604020202020204" pitchFamily="34" charset="0"/>
              <a:ea typeface="Trebuchet MS" panose="020B0603020202020204" pitchFamily="34" charset="0"/>
              <a:cs typeface="Arial" panose="020B0604020202020204" pitchFamily="34" charset="0"/>
            </a:endParaRPr>
          </a:p>
        </p:txBody>
      </p:sp>
      <p:sp>
        <p:nvSpPr>
          <p:cNvPr id="4" name="Espaço Reservado para Número de Slide 3">
            <a:extLst>
              <a:ext uri="{FF2B5EF4-FFF2-40B4-BE49-F238E27FC236}">
                <a16:creationId xmlns:a16="http://schemas.microsoft.com/office/drawing/2014/main" id="{72CA8D90-CF3E-0205-D64E-13387B3A0CAE}"/>
              </a:ext>
            </a:extLst>
          </p:cNvPr>
          <p:cNvSpPr>
            <a:spLocks noGrp="1"/>
          </p:cNvSpPr>
          <p:nvPr>
            <p:ph type="sldNum" sz="quarter" idx="5"/>
          </p:nvPr>
        </p:nvSpPr>
        <p:spPr/>
        <p:txBody>
          <a:bodyPr/>
          <a:lstStyle/>
          <a:p>
            <a:fld id="{762C2135-BC2F-48FA-B877-C55E2E5E8360}" type="slidenum">
              <a:rPr lang="pt-BR" smtClean="0"/>
              <a:t>31</a:t>
            </a:fld>
            <a:endParaRPr lang="pt-BR"/>
          </a:p>
        </p:txBody>
      </p:sp>
    </p:spTree>
    <p:extLst>
      <p:ext uri="{BB962C8B-B14F-4D97-AF65-F5344CB8AC3E}">
        <p14:creationId xmlns:p14="http://schemas.microsoft.com/office/powerpoint/2010/main" val="3976002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4C07B-BB25-C553-676F-335968D3C1C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5C92EFA-8916-3C4B-D0E4-6A8D87C5B96C}"/>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DB7B7477-FE57-64F7-F283-1EA30A0F5C7B}"/>
              </a:ext>
            </a:extLst>
          </p:cNvPr>
          <p:cNvSpPr>
            <a:spLocks noGrp="1"/>
          </p:cNvSpPr>
          <p:nvPr>
            <p:ph type="body" idx="1"/>
          </p:nvPr>
        </p:nvSpPr>
        <p:spPr/>
        <p:txBody>
          <a:bodyPr/>
          <a:lstStyle/>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Declarou que todos os que se sujeitassem à autoridade do Céu seriam despojados de sua honra,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rebaixados de sua posição.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Quanto a si, estava decidido a nunca mais reconhecer a autoridade de Cristo.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A única maneira de agir que restava a ele e seus seguidores, dizia, consistia em vindicar sua liberdade, e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adquirir pela força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os direitos que não lhes haviam sido de boa vontade concedidos.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Tanto quanto dizia respeito ao próprio Satanás, era verdade que ele havia ido agora demasiado longe para que pudesse voltar. Mas não era assim com os que tinham sido iludidos pelos seus enganos. Para estes, os conselhos e rogos dos anjos fiéis abriram uma porta de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esperança;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e, se houvessem eles atendido a advertência, poderiam ter sido arrancados da cilada de Satanás.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Mas ao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orgulho,</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 ao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amor</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 para com seu chefe, e ao desejo de uma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liberdade sem restrições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permitiu-se terem o domínio, e as instâncias do amor e misericórdia divinos foram finalmente rejeitadas.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C715FB59-AAA0-EF65-77E8-B93C9C06C833}"/>
              </a:ext>
            </a:extLst>
          </p:cNvPr>
          <p:cNvSpPr>
            <a:spLocks noGrp="1"/>
          </p:cNvSpPr>
          <p:nvPr>
            <p:ph type="sldNum" sz="quarter" idx="5"/>
          </p:nvPr>
        </p:nvSpPr>
        <p:spPr/>
        <p:txBody>
          <a:bodyPr/>
          <a:lstStyle/>
          <a:p>
            <a:fld id="{762C2135-BC2F-48FA-B877-C55E2E5E8360}" type="slidenum">
              <a:rPr lang="pt-BR" smtClean="0"/>
              <a:t>32</a:t>
            </a:fld>
            <a:endParaRPr lang="pt-BR"/>
          </a:p>
        </p:txBody>
      </p:sp>
    </p:spTree>
    <p:extLst>
      <p:ext uri="{BB962C8B-B14F-4D97-AF65-F5344CB8AC3E}">
        <p14:creationId xmlns:p14="http://schemas.microsoft.com/office/powerpoint/2010/main" val="417187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451A8-BF23-7025-D75A-3BBCDECFAD6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05788EE7-01A9-AAE1-062C-9F75A16D1F43}"/>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78CE1222-C547-7797-BC6F-F9FB7AB83C72}"/>
              </a:ext>
            </a:extLst>
          </p:cNvPr>
          <p:cNvSpPr>
            <a:spLocks noGrp="1"/>
          </p:cNvSpPr>
          <p:nvPr>
            <p:ph type="body" idx="1"/>
          </p:nvPr>
        </p:nvSpPr>
        <p:spPr/>
        <p:txBody>
          <a:bodyPr/>
          <a:lstStyle/>
          <a:p>
            <a:pPr marL="0" marR="0" lvl="0" indent="0" algn="just" defTabSz="914400" rtl="0" eaLnBrk="1" fontAlgn="auto" latinLnBrk="0" hangingPunct="1">
              <a:lnSpc>
                <a:spcPct val="105000"/>
              </a:lnSpc>
              <a:spcBef>
                <a:spcPts val="0"/>
              </a:spcBef>
              <a:spcAft>
                <a:spcPts val="800"/>
              </a:spcAft>
              <a:buClrTx/>
              <a:buSzTx/>
              <a:buFontTx/>
              <a:buNone/>
              <a:tabLst/>
              <a:defRPr/>
            </a:pPr>
            <a:r>
              <a:rPr lang="pt-BR" sz="1800" b="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POR QUE DEUS PERMITIU A REBELIÃO DE SATANÁS? </a:t>
            </a:r>
          </a:p>
          <a:p>
            <a:pPr algn="just">
              <a:lnSpc>
                <a:spcPct val="105000"/>
              </a:lnSpc>
              <a:spcAft>
                <a:spcPts val="800"/>
              </a:spcAft>
            </a:pPr>
            <a:endParaRPr lang="pt-BR" sz="1800" b="0" dirty="0">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689E1A5F-41B6-C8B1-4944-B4B6754B26A8}"/>
              </a:ext>
            </a:extLst>
          </p:cNvPr>
          <p:cNvSpPr>
            <a:spLocks noGrp="1"/>
          </p:cNvSpPr>
          <p:nvPr>
            <p:ph type="sldNum" sz="quarter" idx="5"/>
          </p:nvPr>
        </p:nvSpPr>
        <p:spPr/>
        <p:txBody>
          <a:bodyPr/>
          <a:lstStyle/>
          <a:p>
            <a:fld id="{762C2135-BC2F-48FA-B877-C55E2E5E8360}" type="slidenum">
              <a:rPr lang="pt-BR" smtClean="0"/>
              <a:t>33</a:t>
            </a:fld>
            <a:endParaRPr lang="pt-BR"/>
          </a:p>
        </p:txBody>
      </p:sp>
    </p:spTree>
    <p:extLst>
      <p:ext uri="{BB962C8B-B14F-4D97-AF65-F5344CB8AC3E}">
        <p14:creationId xmlns:p14="http://schemas.microsoft.com/office/powerpoint/2010/main" val="711346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21A37-B1DD-4815-A70D-3A856A561B0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AD73DB7-878B-65F5-F202-A41381F0F75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35DFE58-D7A6-FB5D-7494-576E894FFC58}"/>
              </a:ext>
            </a:extLst>
          </p:cNvPr>
          <p:cNvSpPr>
            <a:spLocks noGrp="1"/>
          </p:cNvSpPr>
          <p:nvPr>
            <p:ph type="body" idx="1"/>
          </p:nvPr>
        </p:nvSpPr>
        <p:spPr/>
        <p:txBody>
          <a:bodyPr/>
          <a:lstStyle/>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Deus permitiu que Satanás levasse avante sua obra até que o espírito de desafeto amadurecesse em ativa revolta.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Era necessário que seus planos se desenvolvessem completamente a fim de que todos pudessem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ver sua verdadeira natureza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e tendência.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Lúcifer, sendo o querubim ungido, fora altamente exaltado; era grandemente amado pelos seres celestiais, e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forte era sua influência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sobre eles.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O governo de Deus incluía não somente os habitantes do Céu, mas de todos os mundos que Ele havia criado; e Lúcifer concluiu que, se ele pôde levar consigo os anjos do Céu à rebelião, poderia também levar todos os mundos. </a:t>
            </a:r>
          </a:p>
          <a:p>
            <a:pPr marL="0" marR="0" lvl="0" indent="0" algn="just" defTabSz="914400" rtl="0" eaLnBrk="1" fontAlgn="auto" latinLnBrk="0" hangingPunct="1">
              <a:lnSpc>
                <a:spcPct val="105000"/>
              </a:lnSpc>
              <a:spcBef>
                <a:spcPts val="0"/>
              </a:spcBef>
              <a:spcAft>
                <a:spcPts val="800"/>
              </a:spcAft>
              <a:buClrTx/>
              <a:buSzTx/>
              <a:buFontTx/>
              <a:buNone/>
              <a:tabLst/>
              <a:defRPr/>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Tinha ele artificiosamente apresentado a questão sob o seu ponto de vista, empregando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sofisma e fraude,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a fim de conseguir seus objetivos. Seu poder para enganar era muito grande.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endParaRPr lang="pt-BR" sz="1800" dirty="0">
              <a:effectLst/>
              <a:latin typeface="Arial" panose="020B0604020202020204" pitchFamily="34" charset="0"/>
              <a:ea typeface="Trebuchet MS" panose="020B0603020202020204" pitchFamily="34" charset="0"/>
              <a:cs typeface="Arial" panose="020B0604020202020204" pitchFamily="34" charset="0"/>
            </a:endParaRPr>
          </a:p>
        </p:txBody>
      </p:sp>
      <p:sp>
        <p:nvSpPr>
          <p:cNvPr id="4" name="Espaço Reservado para Número de Slide 3">
            <a:extLst>
              <a:ext uri="{FF2B5EF4-FFF2-40B4-BE49-F238E27FC236}">
                <a16:creationId xmlns:a16="http://schemas.microsoft.com/office/drawing/2014/main" id="{3539F329-978B-CC65-1A7B-2C9A3E7AF04C}"/>
              </a:ext>
            </a:extLst>
          </p:cNvPr>
          <p:cNvSpPr>
            <a:spLocks noGrp="1"/>
          </p:cNvSpPr>
          <p:nvPr>
            <p:ph type="sldNum" sz="quarter" idx="5"/>
          </p:nvPr>
        </p:nvSpPr>
        <p:spPr/>
        <p:txBody>
          <a:bodyPr/>
          <a:lstStyle/>
          <a:p>
            <a:fld id="{762C2135-BC2F-48FA-B877-C55E2E5E8360}" type="slidenum">
              <a:rPr lang="pt-BR" smtClean="0"/>
              <a:t>34</a:t>
            </a:fld>
            <a:endParaRPr lang="pt-BR"/>
          </a:p>
        </p:txBody>
      </p:sp>
    </p:spTree>
    <p:extLst>
      <p:ext uri="{BB962C8B-B14F-4D97-AF65-F5344CB8AC3E}">
        <p14:creationId xmlns:p14="http://schemas.microsoft.com/office/powerpoint/2010/main" val="1379351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CD5D0-1D86-AEDC-3FBA-EA9F5A8680E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D440244-A9BB-9BFC-880D-C70D729FC24F}"/>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7C52BDFF-7D51-C8CA-5436-25DCFC1B7493}"/>
              </a:ext>
            </a:extLst>
          </p:cNvPr>
          <p:cNvSpPr>
            <a:spLocks noGrp="1"/>
          </p:cNvSpPr>
          <p:nvPr>
            <p:ph type="body" idx="1"/>
          </p:nvPr>
        </p:nvSpPr>
        <p:spPr/>
        <p:txBody>
          <a:bodyPr/>
          <a:lstStyle/>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Disfarçando-se sob a capa da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falsidade,</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 alcançara uma vantagem. Todos os seus atos eram de tal maneira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revestidos de mistério,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que era difícil descobrir aos anjos a verdadeira natureza de sua obra.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Antes que se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desenvolvesse completamente,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não poderia mostrar-se a coisa ruim que era; sua desafeição não seria vista como sendo rebelião.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Mesmo os anjos fiéis não podiam discernir-lhe completamente o caráter, ou ver para onde sua obra estava a levar. Lúcifer havia a princípio dirigido suas tentações de tal maneira que ele próprio não pareceu achar-se comprometido.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Os anjos que ele não pôde trazer completamente para o seu lado,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acusou-os de indiferença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aos interesses dos seres celestiais.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Da mesma obra que ele próprio estava a fazer,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acusou os anjos fiéis.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Consistia sua astúcia em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perturbar com argumentos sutis,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referentes aos propósitos de Deus.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Tudo que era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simples ele envolvia em mistério,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e por meio de artificiosa perversão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lançava a dúvida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sobre as mais claras declarações de Jeová.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E sua elevada posição, tão intimamente ligada com o governo divino, dava maior força a suas representações.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endParaRPr lang="pt-BR" sz="1800" dirty="0">
              <a:effectLst/>
              <a:latin typeface="Arial" panose="020B0604020202020204" pitchFamily="34" charset="0"/>
              <a:ea typeface="Trebuchet MS" panose="020B0603020202020204" pitchFamily="34" charset="0"/>
              <a:cs typeface="Arial" panose="020B0604020202020204" pitchFamily="34" charset="0"/>
            </a:endParaRPr>
          </a:p>
        </p:txBody>
      </p:sp>
      <p:sp>
        <p:nvSpPr>
          <p:cNvPr id="4" name="Espaço Reservado para Número de Slide 3">
            <a:extLst>
              <a:ext uri="{FF2B5EF4-FFF2-40B4-BE49-F238E27FC236}">
                <a16:creationId xmlns:a16="http://schemas.microsoft.com/office/drawing/2014/main" id="{5689F6DD-DC35-95CB-A749-B9AF9B281A72}"/>
              </a:ext>
            </a:extLst>
          </p:cNvPr>
          <p:cNvSpPr>
            <a:spLocks noGrp="1"/>
          </p:cNvSpPr>
          <p:nvPr>
            <p:ph type="sldNum" sz="quarter" idx="5"/>
          </p:nvPr>
        </p:nvSpPr>
        <p:spPr/>
        <p:txBody>
          <a:bodyPr/>
          <a:lstStyle/>
          <a:p>
            <a:fld id="{762C2135-BC2F-48FA-B877-C55E2E5E8360}" type="slidenum">
              <a:rPr lang="pt-BR" smtClean="0"/>
              <a:t>35</a:t>
            </a:fld>
            <a:endParaRPr lang="pt-BR"/>
          </a:p>
        </p:txBody>
      </p:sp>
    </p:spTree>
    <p:extLst>
      <p:ext uri="{BB962C8B-B14F-4D97-AF65-F5344CB8AC3E}">
        <p14:creationId xmlns:p14="http://schemas.microsoft.com/office/powerpoint/2010/main" val="2416972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92441-9B84-C672-F426-35581E78DC1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B20FD2C-82DF-93A0-B42C-B2150F7D781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F6D0711-ED45-7841-9B86-1BE935EAD11F}"/>
              </a:ext>
            </a:extLst>
          </p:cNvPr>
          <p:cNvSpPr>
            <a:spLocks noGrp="1"/>
          </p:cNvSpPr>
          <p:nvPr>
            <p:ph type="body" idx="1"/>
          </p:nvPr>
        </p:nvSpPr>
        <p:spPr/>
        <p:txBody>
          <a:bodyPr/>
          <a:lstStyle/>
          <a:p>
            <a:pPr marL="0" marR="0" lvl="0" indent="0" algn="just" defTabSz="914400" rtl="0" eaLnBrk="1" fontAlgn="auto" latinLnBrk="0" hangingPunct="1">
              <a:lnSpc>
                <a:spcPct val="105000"/>
              </a:lnSpc>
              <a:spcBef>
                <a:spcPts val="0"/>
              </a:spcBef>
              <a:spcAft>
                <a:spcPts val="800"/>
              </a:spcAft>
              <a:buClrTx/>
              <a:buSzTx/>
              <a:buFontTx/>
              <a:buNone/>
              <a:tabLst/>
              <a:defRPr/>
            </a:pPr>
            <a:r>
              <a:rPr lang="pt-BR" sz="1800" b="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POR QUE DEUS NÃO DESTRUIU LOGO A SATANÁS? </a:t>
            </a:r>
          </a:p>
          <a:p>
            <a:pPr algn="just">
              <a:lnSpc>
                <a:spcPct val="105000"/>
              </a:lnSpc>
              <a:spcAft>
                <a:spcPts val="800"/>
              </a:spcAft>
            </a:pPr>
            <a:endParaRPr lang="pt-BR" sz="1800" b="0" dirty="0">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C740E8D7-FA7D-F369-B8A3-E34A7F77FB5F}"/>
              </a:ext>
            </a:extLst>
          </p:cNvPr>
          <p:cNvSpPr>
            <a:spLocks noGrp="1"/>
          </p:cNvSpPr>
          <p:nvPr>
            <p:ph type="sldNum" sz="quarter" idx="5"/>
          </p:nvPr>
        </p:nvSpPr>
        <p:spPr/>
        <p:txBody>
          <a:bodyPr/>
          <a:lstStyle/>
          <a:p>
            <a:fld id="{762C2135-BC2F-48FA-B877-C55E2E5E8360}" type="slidenum">
              <a:rPr lang="pt-BR" smtClean="0"/>
              <a:t>36</a:t>
            </a:fld>
            <a:endParaRPr lang="pt-BR"/>
          </a:p>
        </p:txBody>
      </p:sp>
    </p:spTree>
    <p:extLst>
      <p:ext uri="{BB962C8B-B14F-4D97-AF65-F5344CB8AC3E}">
        <p14:creationId xmlns:p14="http://schemas.microsoft.com/office/powerpoint/2010/main" val="487675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16E1C-407D-AEE4-83A8-1D92F91F4FAF}"/>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A5BEE02-ED76-9DD5-42AC-F4408A5E2EF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41FF678-FD00-B111-6AEC-263582C0E85D}"/>
              </a:ext>
            </a:extLst>
          </p:cNvPr>
          <p:cNvSpPr>
            <a:spLocks noGrp="1"/>
          </p:cNvSpPr>
          <p:nvPr>
            <p:ph type="body" idx="1"/>
          </p:nvPr>
        </p:nvSpPr>
        <p:spPr/>
        <p:txBody>
          <a:bodyPr/>
          <a:lstStyle/>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Deus apenas podia empregar meios que fossem coerentes com a verdade e justiça.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Satanás podia usar o que Deus não podia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 a lisonja e o engano.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Procurara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falsificar a Palavra de Deus,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e de maneira errônea figurara Seu plano de governo, pretendendo que Deus não era justo ao impor leis aos anjos; que, exigindo submissão e obediência de Suas criaturas, estava simplesmente a procurar a exaltação de Si mesmo.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Era, portanto, necessário demonstrar perante os habitantes do Céu, e de todos os mundos, que o governo de Deus é justo, que Sua lei é perfeita.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Satanás fizera com que parecesse estar ele procurando promover o bem do Universo.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O verdadeiro caráter do usurpador e seu objetivo real devem ser compreendidos por todos.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Ele deve ter tempo para manifestar-se pelas suas obras iníquas.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endParaRPr lang="pt-BR" sz="1800" dirty="0">
              <a:effectLst/>
              <a:latin typeface="Arial" panose="020B0604020202020204" pitchFamily="34" charset="0"/>
              <a:ea typeface="Trebuchet MS" panose="020B0603020202020204" pitchFamily="34" charset="0"/>
              <a:cs typeface="Arial" panose="020B0604020202020204" pitchFamily="34" charset="0"/>
            </a:endParaRPr>
          </a:p>
        </p:txBody>
      </p:sp>
      <p:sp>
        <p:nvSpPr>
          <p:cNvPr id="4" name="Espaço Reservado para Número de Slide 3">
            <a:extLst>
              <a:ext uri="{FF2B5EF4-FFF2-40B4-BE49-F238E27FC236}">
                <a16:creationId xmlns:a16="http://schemas.microsoft.com/office/drawing/2014/main" id="{B4F5050A-F91F-788E-74BB-2E8E506192EA}"/>
              </a:ext>
            </a:extLst>
          </p:cNvPr>
          <p:cNvSpPr>
            <a:spLocks noGrp="1"/>
          </p:cNvSpPr>
          <p:nvPr>
            <p:ph type="sldNum" sz="quarter" idx="5"/>
          </p:nvPr>
        </p:nvSpPr>
        <p:spPr/>
        <p:txBody>
          <a:bodyPr/>
          <a:lstStyle/>
          <a:p>
            <a:fld id="{762C2135-BC2F-48FA-B877-C55E2E5E8360}" type="slidenum">
              <a:rPr lang="pt-BR" smtClean="0"/>
              <a:t>37</a:t>
            </a:fld>
            <a:endParaRPr lang="pt-BR"/>
          </a:p>
        </p:txBody>
      </p:sp>
    </p:spTree>
    <p:extLst>
      <p:ext uri="{BB962C8B-B14F-4D97-AF65-F5344CB8AC3E}">
        <p14:creationId xmlns:p14="http://schemas.microsoft.com/office/powerpoint/2010/main" val="13064200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48ED5-7DB4-87D4-2ACD-CEB07C480EC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C4B2053-D5B3-AF3B-45DC-E0024E3EFD7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EB71D453-9F23-2485-5522-9049744B0F34}"/>
              </a:ext>
            </a:extLst>
          </p:cNvPr>
          <p:cNvSpPr>
            <a:spLocks noGrp="1"/>
          </p:cNvSpPr>
          <p:nvPr>
            <p:ph type="body" idx="1"/>
          </p:nvPr>
        </p:nvSpPr>
        <p:spPr/>
        <p:txBody>
          <a:bodyPr/>
          <a:lstStyle/>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A discórdia que sua conduta determinara no Céu, Satanás lançara sobre o governo de Deus.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Todo o mal declarou ele ser o resultado da administração divina.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Alegava que era seu objetivo aperfeiçoar os estatutos de Jeová. Por isso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permitiu Deus que ele demonstrasse a natureza de suas pretensões,</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 a fim de mostrar o efeito de suas propostas mudanças na lei divina.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 sua própria obra o deve condenar.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Satanás pretendera desde o princípio que não estava em rebelião. O Universo todo deve ver o enganador desmascarado.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Os habitantes do Céu, e dos mundos, não estando preparados para compreender a natureza ou consequência do pecado, não poderiam ter visto então a justiça de Deus na destruição de Satanás.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endParaRPr lang="pt-BR" sz="1800" dirty="0">
              <a:effectLst/>
              <a:latin typeface="Arial" panose="020B0604020202020204" pitchFamily="34" charset="0"/>
              <a:ea typeface="Trebuchet MS" panose="020B0603020202020204" pitchFamily="34" charset="0"/>
              <a:cs typeface="Arial" panose="020B0604020202020204" pitchFamily="34" charset="0"/>
            </a:endParaRPr>
          </a:p>
        </p:txBody>
      </p:sp>
      <p:sp>
        <p:nvSpPr>
          <p:cNvPr id="4" name="Espaço Reservado para Número de Slide 3">
            <a:extLst>
              <a:ext uri="{FF2B5EF4-FFF2-40B4-BE49-F238E27FC236}">
                <a16:creationId xmlns:a16="http://schemas.microsoft.com/office/drawing/2014/main" id="{98CBD251-335C-0DBF-4603-8A7D8550861C}"/>
              </a:ext>
            </a:extLst>
          </p:cNvPr>
          <p:cNvSpPr>
            <a:spLocks noGrp="1"/>
          </p:cNvSpPr>
          <p:nvPr>
            <p:ph type="sldNum" sz="quarter" idx="5"/>
          </p:nvPr>
        </p:nvSpPr>
        <p:spPr/>
        <p:txBody>
          <a:bodyPr/>
          <a:lstStyle/>
          <a:p>
            <a:fld id="{762C2135-BC2F-48FA-B877-C55E2E5E8360}" type="slidenum">
              <a:rPr lang="pt-BR" smtClean="0"/>
              <a:t>38</a:t>
            </a:fld>
            <a:endParaRPr lang="pt-BR"/>
          </a:p>
        </p:txBody>
      </p:sp>
    </p:spTree>
    <p:extLst>
      <p:ext uri="{BB962C8B-B14F-4D97-AF65-F5344CB8AC3E}">
        <p14:creationId xmlns:p14="http://schemas.microsoft.com/office/powerpoint/2010/main" val="5220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96D7-7D51-B73F-DAFA-324F57A8CB5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A34B278-5048-F944-C899-51CDECE09A5B}"/>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A89B458B-1FAC-15B5-FEDB-5A49D5BF17FA}"/>
              </a:ext>
            </a:extLst>
          </p:cNvPr>
          <p:cNvSpPr>
            <a:spLocks noGrp="1"/>
          </p:cNvSpPr>
          <p:nvPr>
            <p:ph type="body" idx="1"/>
          </p:nvPr>
        </p:nvSpPr>
        <p:spPr/>
        <p:txBody>
          <a:bodyPr/>
          <a:lstStyle/>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Houvesse ele sido imediatamente destruído, e alguns teriam servido a Deus pelo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temor em vez de o fazer pelo amor.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A atuação do governo de Satanás, seus efeitos tanto sobre os homens como sobre os anjos, mostrariam qual seria o fruto de se pôr de parte a autoridade divina. Testificariam que, ligado à existência do governo de Deus, está o bem-estar de todas as criaturas que Ele fez.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Assim, a história desta terrível experiência com a rebelião seria uma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salvaguarda perpétua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para todos os seres santos, para impedir que fossem enganados quanto à natureza da transgressão, para salvá-los de cometer pecado, e de sofrerem sua pena.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Aquele que governa no Céu é O que vê o fim desde o princípio — o Ser perante o qual os mistérios do passado e do futuro estão igualmente expostos, e que, para além da miséria, trevas e ruína que o pecado acarretou, contempla o cumprimento de Seus propósitos de amor e bênçãos.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endParaRPr lang="pt-BR" sz="1800" dirty="0">
              <a:effectLst/>
              <a:latin typeface="Arial" panose="020B0604020202020204" pitchFamily="34" charset="0"/>
              <a:ea typeface="Trebuchet MS" panose="020B0603020202020204" pitchFamily="34" charset="0"/>
              <a:cs typeface="Arial" panose="020B0604020202020204" pitchFamily="34" charset="0"/>
            </a:endParaRPr>
          </a:p>
        </p:txBody>
      </p:sp>
      <p:sp>
        <p:nvSpPr>
          <p:cNvPr id="4" name="Espaço Reservado para Número de Slide 3">
            <a:extLst>
              <a:ext uri="{FF2B5EF4-FFF2-40B4-BE49-F238E27FC236}">
                <a16:creationId xmlns:a16="http://schemas.microsoft.com/office/drawing/2014/main" id="{523C1B35-8014-C788-4A00-9CC810BA2857}"/>
              </a:ext>
            </a:extLst>
          </p:cNvPr>
          <p:cNvSpPr>
            <a:spLocks noGrp="1"/>
          </p:cNvSpPr>
          <p:nvPr>
            <p:ph type="sldNum" sz="quarter" idx="5"/>
          </p:nvPr>
        </p:nvSpPr>
        <p:spPr/>
        <p:txBody>
          <a:bodyPr/>
          <a:lstStyle/>
          <a:p>
            <a:fld id="{762C2135-BC2F-48FA-B877-C55E2E5E8360}" type="slidenum">
              <a:rPr lang="pt-BR" smtClean="0"/>
              <a:t>39</a:t>
            </a:fld>
            <a:endParaRPr lang="pt-BR"/>
          </a:p>
        </p:txBody>
      </p:sp>
    </p:spTree>
    <p:extLst>
      <p:ext uri="{BB962C8B-B14F-4D97-AF65-F5344CB8AC3E}">
        <p14:creationId xmlns:p14="http://schemas.microsoft.com/office/powerpoint/2010/main" val="2852720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“Deus é amor”. 1 João 4:8.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Sua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natureza,</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Sua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lei,</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 são amor.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Assim sempre foi; assim sempre será.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Toda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manifestação de poder criador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é uma expressão de amor infinito.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A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história do grande conflito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entre o bem e o mal, desde o tempo em que a princípio se iniciou no Céu até o final da rebelião e extirpação total do pecado, é também uma demonstração do imutável amor de Deus.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endParaRPr lang="pt-BR" sz="2000" b="1" dirty="0">
              <a:latin typeface="Arial" panose="020B0604020202020204" pitchFamily="34" charset="0"/>
              <a:cs typeface="Arial" panose="020B0604020202020204" pitchFamily="34" charset="0"/>
            </a:endParaRPr>
          </a:p>
        </p:txBody>
      </p:sp>
      <p:sp>
        <p:nvSpPr>
          <p:cNvPr id="4" name="Espaço Reservado para Número de Slide 3"/>
          <p:cNvSpPr>
            <a:spLocks noGrp="1"/>
          </p:cNvSpPr>
          <p:nvPr>
            <p:ph type="sldNum" sz="quarter" idx="5"/>
          </p:nvPr>
        </p:nvSpPr>
        <p:spPr/>
        <p:txBody>
          <a:bodyPr/>
          <a:lstStyle/>
          <a:p>
            <a:fld id="{762C2135-BC2F-48FA-B877-C55E2E5E8360}" type="slidenum">
              <a:rPr lang="pt-BR" smtClean="0"/>
              <a:t>4</a:t>
            </a:fld>
            <a:endParaRPr lang="pt-BR"/>
          </a:p>
        </p:txBody>
      </p:sp>
    </p:spTree>
    <p:extLst>
      <p:ext uri="{BB962C8B-B14F-4D97-AF65-F5344CB8AC3E}">
        <p14:creationId xmlns:p14="http://schemas.microsoft.com/office/powerpoint/2010/main" val="2482730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F9623-99DF-7BD6-5B5D-8EE6D02FEA0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740794A7-B299-2766-1C16-AD7771153408}"/>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A3C71AB0-3EA6-0A2A-3EF2-7AC22F05FF46}"/>
              </a:ext>
            </a:extLst>
          </p:cNvPr>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pt-BR" sz="1800" b="0" dirty="0">
                <a:effectLst/>
                <a:latin typeface="Arial" panose="020B0604020202020204" pitchFamily="34" charset="0"/>
                <a:ea typeface="Trebuchet MS" panose="020B0603020202020204" pitchFamily="34" charset="0"/>
                <a:cs typeface="Times New Roman" panose="02020603050405020304" pitchFamily="18" charset="0"/>
              </a:rPr>
              <a:t>APELO: </a:t>
            </a:r>
            <a:r>
              <a:rPr lang="pt-BR" sz="1800" b="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SEJA HUMILDE! RECONHEÇA A JESUS COMO SENHOR!</a:t>
            </a:r>
          </a:p>
          <a:p>
            <a:pPr algn="just">
              <a:lnSpc>
                <a:spcPct val="150000"/>
              </a:lnSpc>
              <a:spcAft>
                <a:spcPts val="800"/>
              </a:spcAft>
            </a:pPr>
            <a:endParaRPr lang="pt-BR" sz="1800" b="0" dirty="0">
              <a:effectLst/>
              <a:latin typeface="Arial" panose="020B0604020202020204" pitchFamily="34" charset="0"/>
              <a:ea typeface="Trebuchet MS" panose="020B0603020202020204" pitchFamily="34" charset="0"/>
              <a:cs typeface="Times New Roman" panose="02020603050405020304" pitchFamily="18" charset="0"/>
            </a:endParaRPr>
          </a:p>
          <a:p>
            <a:pPr algn="just">
              <a:lnSpc>
                <a:spcPct val="150000"/>
              </a:lnSpc>
              <a:spcAft>
                <a:spcPts val="800"/>
              </a:spcAft>
            </a:pPr>
            <a:r>
              <a:rPr lang="pt-BR" sz="1800" b="0" dirty="0">
                <a:effectLst/>
                <a:latin typeface="Arial" panose="020B0604020202020204" pitchFamily="34" charset="0"/>
                <a:ea typeface="Trebuchet MS" panose="020B0603020202020204" pitchFamily="34" charset="0"/>
                <a:cs typeface="Times New Roman" panose="02020603050405020304" pitchFamily="18" charset="0"/>
              </a:rPr>
              <a:t>FUGINDO DOS "BARBEIROS" MORTAIS INSPIRAÇÃO JUVENIL 1977-126. Casa Publicadora Brasileira, Tatuí, SP.</a:t>
            </a:r>
            <a:endParaRPr lang="pt-BR" sz="1800" b="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50000"/>
              </a:lnSpc>
              <a:spcAft>
                <a:spcPts val="800"/>
              </a:spcAft>
            </a:pPr>
            <a:r>
              <a:rPr lang="pt-BR" sz="1800" b="0" dirty="0">
                <a:effectLst/>
                <a:latin typeface="Arial" panose="020B0604020202020204" pitchFamily="34" charset="0"/>
                <a:ea typeface="Trebuchet MS" panose="020B0603020202020204" pitchFamily="34" charset="0"/>
                <a:cs typeface="Times New Roman" panose="02020603050405020304" pitchFamily="18" charset="0"/>
              </a:rPr>
              <a:t>Derribada está na cova a tua soberba, também o som da tua harpa; por baixo de ti uma cama de gusanos, e os vermes são a tua coberta. </a:t>
            </a:r>
            <a:r>
              <a:rPr lang="pt-BR" sz="1800" b="0" dirty="0" err="1">
                <a:effectLst/>
                <a:latin typeface="Arial" panose="020B0604020202020204" pitchFamily="34" charset="0"/>
                <a:ea typeface="Trebuchet MS" panose="020B0603020202020204" pitchFamily="34" charset="0"/>
                <a:cs typeface="Times New Roman" panose="02020603050405020304" pitchFamily="18" charset="0"/>
              </a:rPr>
              <a:t>lsaías</a:t>
            </a:r>
            <a:r>
              <a:rPr lang="pt-BR" sz="1800" b="0" dirty="0">
                <a:effectLst/>
                <a:latin typeface="Arial" panose="020B0604020202020204" pitchFamily="34" charset="0"/>
                <a:ea typeface="Trebuchet MS" panose="020B0603020202020204" pitchFamily="34" charset="0"/>
                <a:cs typeface="Times New Roman" panose="02020603050405020304" pitchFamily="18" charset="0"/>
              </a:rPr>
              <a:t> 14:11. </a:t>
            </a:r>
            <a:endParaRPr lang="pt-BR" sz="1800" b="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50000"/>
              </a:lnSpc>
              <a:spcAft>
                <a:spcPts val="800"/>
              </a:spcAft>
            </a:pPr>
            <a:r>
              <a:rPr lang="pt-BR" sz="1800" b="0" dirty="0">
                <a:effectLst/>
                <a:latin typeface="Arial" panose="020B0604020202020204" pitchFamily="34" charset="0"/>
                <a:ea typeface="Trebuchet MS" panose="020B0603020202020204" pitchFamily="34" charset="0"/>
                <a:cs typeface="Times New Roman" panose="02020603050405020304" pitchFamily="18" charset="0"/>
              </a:rPr>
              <a:t>A descrição que faz Isaías do futuro do orgulhoso rei de Babilônia, não é agradável. O deslumbramento da música palaciana, o poder e a ostentação, tudo se desvaneceu enquanto o poderoso monarca está na sepultura com vermes rastejando sobre seu corpo, devorando-o. Deus muitas vezes tem empregado insetos para ensinar aos vaidosos quão impotentes ficam quando combatem os princípios divinos. Ele humilhou os egípcios com as pragas de moscas e gafanhotos; os cananeus foram expulsos por vespões. </a:t>
            </a:r>
          </a:p>
          <a:p>
            <a:pPr algn="just">
              <a:lnSpc>
                <a:spcPct val="150000"/>
              </a:lnSpc>
              <a:spcAft>
                <a:spcPts val="800"/>
              </a:spcAft>
            </a:pPr>
            <a:r>
              <a:rPr lang="pt-BR" sz="1800" b="0" dirty="0">
                <a:effectLst/>
                <a:latin typeface="Arial" panose="020B0604020202020204" pitchFamily="34" charset="0"/>
                <a:ea typeface="Trebuchet MS" panose="020B0603020202020204" pitchFamily="34" charset="0"/>
                <a:cs typeface="Times New Roman" panose="02020603050405020304" pitchFamily="18" charset="0"/>
              </a:rPr>
              <a:t>As safras de Israel foram devoradas também por acrídeos. Talvez o grande inseto dos trópicos americanos despertará uma necessidade de ajuda do Alto para os insolúveis problemas humanos. Este "superinseto", quatro vezes maior do que uma mosca doméstica, é chamado "</a:t>
            </a:r>
            <a:r>
              <a:rPr lang="pt-BR" sz="1800" b="0" dirty="0" err="1">
                <a:effectLst/>
                <a:latin typeface="Arial" panose="020B0604020202020204" pitchFamily="34" charset="0"/>
                <a:ea typeface="Trebuchet MS" panose="020B0603020202020204" pitchFamily="34" charset="0"/>
                <a:cs typeface="Times New Roman" panose="02020603050405020304" pitchFamily="18" charset="0"/>
              </a:rPr>
              <a:t>chirirnacha</a:t>
            </a:r>
            <a:r>
              <a:rPr lang="pt-BR" sz="1800" b="0" dirty="0">
                <a:effectLst/>
                <a:latin typeface="Arial" panose="020B0604020202020204" pitchFamily="34" charset="0"/>
                <a:ea typeface="Trebuchet MS" panose="020B0603020202020204" pitchFamily="34" charset="0"/>
                <a:cs typeface="Times New Roman" panose="02020603050405020304" pitchFamily="18" charset="0"/>
              </a:rPr>
              <a:t>" no Peru e "barbeiro" no Brasil. Imune a quase todas as espécies de veneno, pode viver meses a fio sem alimento e sem ar. Criando-se e desenvolvendo-se na sujeira e no lixo, principalmente nas regiões mais pobres ou rurais sem higiene, estes insetos multiplicam-se de modo assustador. Milhões e milhões provêm dos vales Vitor e </a:t>
            </a:r>
            <a:r>
              <a:rPr lang="pt-BR" sz="1800" b="0" dirty="0" err="1">
                <a:effectLst/>
                <a:latin typeface="Arial" panose="020B0604020202020204" pitchFamily="34" charset="0"/>
                <a:ea typeface="Trebuchet MS" panose="020B0603020202020204" pitchFamily="34" charset="0"/>
                <a:cs typeface="Times New Roman" panose="02020603050405020304" pitchFamily="18" charset="0"/>
              </a:rPr>
              <a:t>Camana</a:t>
            </a:r>
            <a:r>
              <a:rPr lang="pt-BR" sz="1800" b="0" dirty="0">
                <a:effectLst/>
                <a:latin typeface="Arial" panose="020B0604020202020204" pitchFamily="34" charset="0"/>
                <a:ea typeface="Trebuchet MS" panose="020B0603020202020204" pitchFamily="34" charset="0"/>
                <a:cs typeface="Times New Roman" panose="02020603050405020304" pitchFamily="18" charset="0"/>
              </a:rPr>
              <a:t>, no Peru, e outras regiões no Brasil. </a:t>
            </a:r>
          </a:p>
          <a:p>
            <a:pPr algn="just">
              <a:lnSpc>
                <a:spcPct val="150000"/>
              </a:lnSpc>
              <a:spcAft>
                <a:spcPts val="800"/>
              </a:spcAft>
            </a:pPr>
            <a:r>
              <a:rPr lang="pt-BR" sz="1800" b="0" dirty="0">
                <a:effectLst/>
                <a:latin typeface="Arial" panose="020B0604020202020204" pitchFamily="34" charset="0"/>
                <a:ea typeface="Trebuchet MS" panose="020B0603020202020204" pitchFamily="34" charset="0"/>
                <a:cs typeface="Times New Roman" panose="02020603050405020304" pitchFamily="18" charset="0"/>
              </a:rPr>
              <a:t>O que é pior, estes nojentos insetos são portadores da dolorida e quase sempre fatal moléstia de Chagas. </a:t>
            </a:r>
          </a:p>
          <a:p>
            <a:pPr algn="just">
              <a:lnSpc>
                <a:spcPct val="150000"/>
              </a:lnSpc>
              <a:spcAft>
                <a:spcPts val="800"/>
              </a:spcAft>
            </a:pPr>
            <a:r>
              <a:rPr lang="pt-BR" sz="1800" b="0" dirty="0">
                <a:effectLst/>
                <a:latin typeface="Arial" panose="020B0604020202020204" pitchFamily="34" charset="0"/>
                <a:ea typeface="Trebuchet MS" panose="020B0603020202020204" pitchFamily="34" charset="0"/>
                <a:cs typeface="Times New Roman" panose="02020603050405020304" pitchFamily="18" charset="0"/>
              </a:rPr>
              <a:t>Pense no terror que você sentiria se milhares destes insetos invadissem sua casa, enxameando sobre os alimentos, e não podendo livrar-se deles. Sabendo que cada um deles é um possível transmissor de uma moléstia que lhe provocará terrível dor de cabeça, náuseas, desmaios e sangria nasal, como reagiria você? Imagine o temor de ter seu corpo destruído por morte lenta e terrível, e médico algum possa ajudá-lo. </a:t>
            </a:r>
          </a:p>
          <a:p>
            <a:pPr algn="just">
              <a:lnSpc>
                <a:spcPct val="150000"/>
              </a:lnSpc>
              <a:spcAft>
                <a:spcPts val="800"/>
              </a:spcAft>
            </a:pPr>
            <a:r>
              <a:rPr lang="pt-BR" sz="1800" b="0" dirty="0">
                <a:effectLst/>
                <a:latin typeface="Arial" panose="020B0604020202020204" pitchFamily="34" charset="0"/>
                <a:ea typeface="Trebuchet MS" panose="020B0603020202020204" pitchFamily="34" charset="0"/>
                <a:cs typeface="Times New Roman" panose="02020603050405020304" pitchFamily="18" charset="0"/>
              </a:rPr>
              <a:t>No passado, muitas famílias pobres abandonavam o lar e fugiram para locais elevados onde o "barbeiro" não vive. </a:t>
            </a:r>
          </a:p>
          <a:p>
            <a:pPr algn="just">
              <a:lnSpc>
                <a:spcPct val="150000"/>
              </a:lnSpc>
              <a:spcAft>
                <a:spcPts val="800"/>
              </a:spcAft>
            </a:pPr>
            <a:r>
              <a:rPr lang="pt-BR" sz="1800" b="0" dirty="0">
                <a:effectLst/>
                <a:latin typeface="Arial" panose="020B0604020202020204" pitchFamily="34" charset="0"/>
                <a:ea typeface="Trebuchet MS" panose="020B0603020202020204" pitchFamily="34" charset="0"/>
                <a:cs typeface="Times New Roman" panose="02020603050405020304" pitchFamily="18" charset="0"/>
              </a:rPr>
              <a:t>Nos vales úmidos, porém, havia sempre ameaças de epidemia. </a:t>
            </a:r>
          </a:p>
          <a:p>
            <a:pPr algn="just">
              <a:lnSpc>
                <a:spcPct val="150000"/>
              </a:lnSpc>
              <a:spcAft>
                <a:spcPts val="800"/>
              </a:spcAft>
            </a:pPr>
            <a:r>
              <a:rPr lang="pt-BR" sz="1800" b="0" dirty="0">
                <a:effectLst/>
                <a:latin typeface="Arial" panose="020B0604020202020204" pitchFamily="34" charset="0"/>
                <a:ea typeface="Trebuchet MS" panose="020B0603020202020204" pitchFamily="34" charset="0"/>
                <a:cs typeface="Times New Roman" panose="02020603050405020304" pitchFamily="18" charset="0"/>
              </a:rPr>
              <a:t>O pecado é tão incontrolável como o "barbeiro". Nossa única esperança é fugir do mal, indo para Deus.</a:t>
            </a:r>
          </a:p>
          <a:p>
            <a:pPr algn="just">
              <a:lnSpc>
                <a:spcPct val="150000"/>
              </a:lnSpc>
              <a:spcAft>
                <a:spcPts val="800"/>
              </a:spcAft>
            </a:pPr>
            <a:endParaRPr lang="pt-BR" sz="1800" b="0" dirty="0">
              <a:effectLst/>
              <a:latin typeface="Arial" panose="020B0604020202020204" pitchFamily="34" charset="0"/>
              <a:ea typeface="Trebuchet MS" panose="020B0603020202020204" pitchFamily="34" charset="0"/>
              <a:cs typeface="Times New Roman" panose="02020603050405020304" pitchFamily="18" charset="0"/>
            </a:endParaRPr>
          </a:p>
          <a:p>
            <a:pPr algn="just">
              <a:lnSpc>
                <a:spcPct val="150000"/>
              </a:lnSpc>
              <a:spcAft>
                <a:spcPts val="800"/>
              </a:spcAft>
            </a:pPr>
            <a:r>
              <a:rPr lang="pt-BR" sz="1800" b="0" dirty="0">
                <a:effectLst/>
                <a:latin typeface="Arial" panose="020B0604020202020204" pitchFamily="34" charset="0"/>
                <a:ea typeface="Trebuchet MS" panose="020B0603020202020204" pitchFamily="34" charset="0"/>
                <a:cs typeface="Times New Roman" panose="02020603050405020304" pitchFamily="18" charset="0"/>
              </a:rPr>
              <a:t>Observação</a:t>
            </a:r>
          </a:p>
          <a:p>
            <a:pPr algn="just" fontAlgn="ctr">
              <a:spcBef>
                <a:spcPts val="750"/>
              </a:spcBef>
              <a:spcAft>
                <a:spcPts val="1500"/>
              </a:spcAft>
            </a:pPr>
            <a:r>
              <a:rPr lang="pt-BR" sz="2800" b="0" i="0" dirty="0">
                <a:solidFill>
                  <a:srgbClr val="001D35"/>
                </a:solidFill>
                <a:effectLst/>
                <a:latin typeface="Google Sans"/>
              </a:rPr>
              <a:t>A doença de Chagas é causada pelo Trypanosoma </a:t>
            </a:r>
            <a:r>
              <a:rPr lang="pt-BR" sz="2800" b="0" i="0" dirty="0" err="1">
                <a:solidFill>
                  <a:srgbClr val="001D35"/>
                </a:solidFill>
                <a:effectLst/>
                <a:latin typeface="Google Sans"/>
              </a:rPr>
              <a:t>cruzi</a:t>
            </a:r>
            <a:r>
              <a:rPr lang="pt-BR" sz="2800" b="0" i="0" dirty="0">
                <a:solidFill>
                  <a:srgbClr val="001D35"/>
                </a:solidFill>
                <a:effectLst/>
                <a:latin typeface="Google Sans"/>
              </a:rPr>
              <a:t> e pode ser transmitida pelo barbeiro ou pela ingestão de alimentos contaminados. </a:t>
            </a:r>
          </a:p>
          <a:p>
            <a:pPr algn="just" fontAlgn="ctr">
              <a:spcBef>
                <a:spcPts val="750"/>
              </a:spcBef>
              <a:spcAft>
                <a:spcPts val="1500"/>
              </a:spcAft>
            </a:pPr>
            <a:r>
              <a:rPr lang="pt-BR" sz="2800" b="0" i="0" dirty="0">
                <a:solidFill>
                  <a:srgbClr val="001D35"/>
                </a:solidFill>
                <a:effectLst/>
                <a:latin typeface="Google Sans"/>
              </a:rPr>
              <a:t>O tratamento é feito com medicamentos que matam o protozoário e impedem a sua reprodução. </a:t>
            </a:r>
          </a:p>
          <a:p>
            <a:pPr algn="just" fontAlgn="ctr">
              <a:spcBef>
                <a:spcPts val="750"/>
              </a:spcBef>
              <a:spcAft>
                <a:spcPts val="1500"/>
              </a:spcAft>
            </a:pPr>
            <a:r>
              <a:rPr lang="pt-BR" sz="2800" b="0" i="0" dirty="0">
                <a:solidFill>
                  <a:srgbClr val="001D35"/>
                </a:solidFill>
                <a:effectLst/>
                <a:latin typeface="Google Sans"/>
              </a:rPr>
              <a:t>O Ministério da Saúde fornece gratuitamente o </a:t>
            </a:r>
            <a:r>
              <a:rPr lang="pt-BR" sz="2800" b="0" i="0" dirty="0" err="1">
                <a:solidFill>
                  <a:srgbClr val="001D35"/>
                </a:solidFill>
                <a:effectLst/>
                <a:latin typeface="Google Sans"/>
              </a:rPr>
              <a:t>benznidazol</a:t>
            </a:r>
            <a:r>
              <a:rPr lang="pt-BR" sz="2800" b="0" i="0" dirty="0">
                <a:solidFill>
                  <a:srgbClr val="001D35"/>
                </a:solidFill>
                <a:effectLst/>
                <a:latin typeface="Google Sans"/>
              </a:rPr>
              <a:t> para pessoas com a doença aguda. </a:t>
            </a:r>
          </a:p>
          <a:p>
            <a:pPr algn="just" fontAlgn="ctr">
              <a:spcBef>
                <a:spcPts val="750"/>
              </a:spcBef>
              <a:spcAft>
                <a:spcPts val="1500"/>
              </a:spcAft>
            </a:pPr>
            <a:r>
              <a:rPr lang="pt-BR" sz="2800" b="0" i="0" dirty="0">
                <a:solidFill>
                  <a:srgbClr val="001D35"/>
                </a:solidFill>
                <a:effectLst/>
                <a:latin typeface="Google Sans"/>
              </a:rPr>
              <a:t>Mas é preciso ser diagnosticado a tempo, bem no início, para que o tratamento salve a vítima!</a:t>
            </a:r>
          </a:p>
          <a:p>
            <a:pPr algn="just">
              <a:spcBef>
                <a:spcPts val="750"/>
              </a:spcBef>
              <a:spcAft>
                <a:spcPts val="1500"/>
              </a:spcAft>
            </a:pPr>
            <a:r>
              <a:rPr lang="pt-BR" sz="2800" b="0" i="0" dirty="0">
                <a:solidFill>
                  <a:srgbClr val="001D35"/>
                </a:solidFill>
                <a:effectLst/>
                <a:latin typeface="Google Sans"/>
              </a:rPr>
              <a:t>A doença de Chagas pode causar complicações cardíacas, como insuficiência cardíaca, e digestivas, como </a:t>
            </a:r>
            <a:r>
              <a:rPr lang="pt-BR" sz="2800" b="0" i="0" dirty="0" err="1">
                <a:solidFill>
                  <a:srgbClr val="001D35"/>
                </a:solidFill>
                <a:effectLst/>
                <a:latin typeface="Google Sans"/>
              </a:rPr>
              <a:t>megacólon</a:t>
            </a:r>
            <a:r>
              <a:rPr lang="pt-BR" sz="2800" b="0" i="0" dirty="0">
                <a:solidFill>
                  <a:srgbClr val="001D35"/>
                </a:solidFill>
                <a:effectLst/>
                <a:latin typeface="Google Sans"/>
              </a:rPr>
              <a:t> e megaesôfago</a:t>
            </a:r>
          </a:p>
          <a:p>
            <a:pPr algn="just">
              <a:lnSpc>
                <a:spcPct val="150000"/>
              </a:lnSpc>
              <a:spcAft>
                <a:spcPts val="800"/>
              </a:spcAft>
            </a:pPr>
            <a:endParaRPr lang="pt-BR" sz="1800" b="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endParaRPr lang="pt-BR" sz="1800" b="0" dirty="0">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06F24D7A-8F89-2769-6638-0589F2D66567}"/>
              </a:ext>
            </a:extLst>
          </p:cNvPr>
          <p:cNvSpPr>
            <a:spLocks noGrp="1"/>
          </p:cNvSpPr>
          <p:nvPr>
            <p:ph type="sldNum" sz="quarter" idx="5"/>
          </p:nvPr>
        </p:nvSpPr>
        <p:spPr/>
        <p:txBody>
          <a:bodyPr/>
          <a:lstStyle/>
          <a:p>
            <a:fld id="{762C2135-BC2F-48FA-B877-C55E2E5E8360}" type="slidenum">
              <a:rPr lang="pt-BR" smtClean="0"/>
              <a:t>40</a:t>
            </a:fld>
            <a:endParaRPr lang="pt-BR"/>
          </a:p>
        </p:txBody>
      </p:sp>
    </p:spTree>
    <p:extLst>
      <p:ext uri="{BB962C8B-B14F-4D97-AF65-F5344CB8AC3E}">
        <p14:creationId xmlns:p14="http://schemas.microsoft.com/office/powerpoint/2010/main" val="3641086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67FA3-379E-118F-84AA-55071C834EF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FDA8C1B-CD85-02C1-7F8A-65B6C889736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D21894F6-2476-77B3-947F-A72532EEB6A9}"/>
              </a:ext>
            </a:extLst>
          </p:cNvPr>
          <p:cNvSpPr>
            <a:spLocks noGrp="1"/>
          </p:cNvSpPr>
          <p:nvPr>
            <p:ph type="body" idx="1"/>
          </p:nvPr>
        </p:nvSpPr>
        <p:spPr/>
        <p:txBody>
          <a:bodyPr/>
          <a:lstStyle/>
          <a:p>
            <a:pPr algn="just">
              <a:lnSpc>
                <a:spcPct val="105000"/>
              </a:lnSpc>
              <a:spcAft>
                <a:spcPts val="800"/>
              </a:spcAft>
            </a:pP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O QUE É O LIVRE-ARBÍTRIO?</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A6C9EE3C-AC7F-D069-E81B-1581CD2323FF}"/>
              </a:ext>
            </a:extLst>
          </p:cNvPr>
          <p:cNvSpPr>
            <a:spLocks noGrp="1"/>
          </p:cNvSpPr>
          <p:nvPr>
            <p:ph type="sldNum" sz="quarter" idx="5"/>
          </p:nvPr>
        </p:nvSpPr>
        <p:spPr/>
        <p:txBody>
          <a:bodyPr/>
          <a:lstStyle/>
          <a:p>
            <a:fld id="{762C2135-BC2F-48FA-B877-C55E2E5E8360}" type="slidenum">
              <a:rPr lang="pt-BR" smtClean="0"/>
              <a:t>5</a:t>
            </a:fld>
            <a:endParaRPr lang="pt-BR"/>
          </a:p>
        </p:txBody>
      </p:sp>
    </p:spTree>
    <p:extLst>
      <p:ext uri="{BB962C8B-B14F-4D97-AF65-F5344CB8AC3E}">
        <p14:creationId xmlns:p14="http://schemas.microsoft.com/office/powerpoint/2010/main" val="397786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C06B7-63B1-0BB4-4CD4-13E52387979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4A64282-3C80-1D88-6D0E-815EC752280A}"/>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04686A7C-9D5F-F05F-D337-40DC2B1A9418}"/>
              </a:ext>
            </a:extLst>
          </p:cNvPr>
          <p:cNvSpPr>
            <a:spLocks noGrp="1"/>
          </p:cNvSpPr>
          <p:nvPr>
            <p:ph type="body" idx="1"/>
          </p:nvPr>
        </p:nvSpPr>
        <p:spPr/>
        <p:txBody>
          <a:bodyPr/>
          <a:lstStyle/>
          <a:p>
            <a:pPr algn="just">
              <a:lnSpc>
                <a:spcPct val="150000"/>
              </a:lnSpc>
              <a:spcBef>
                <a:spcPts val="0"/>
              </a:spcBef>
            </a:pPr>
            <a:r>
              <a:rPr lang="pt-BR" sz="1800" b="1" kern="150" dirty="0">
                <a:solidFill>
                  <a:schemeClr val="bg1"/>
                </a:solidFill>
                <a:latin typeface="Arial" panose="020B0604020202020204" pitchFamily="34" charset="0"/>
                <a:ea typeface="Calibri" panose="020F0502020204030204" pitchFamily="34" charset="0"/>
                <a:cs typeface="Times New Roman" panose="02020603050405020304" pitchFamily="18" charset="0"/>
              </a:rPr>
              <a:t>Deus deseja de todas as Suas criaturas o serviço de amor, serviço que brote de uma apreciação de Seu caráter. </a:t>
            </a:r>
            <a:endParaRPr lang="pt-BR" sz="1800" b="1" dirty="0">
              <a:solidFill>
                <a:schemeClr val="bg1"/>
              </a:solidFill>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50000"/>
              </a:lnSpc>
              <a:spcBef>
                <a:spcPts val="0"/>
              </a:spcBef>
            </a:pPr>
            <a:r>
              <a:rPr lang="pt-BR" sz="1800" b="1" kern="150" dirty="0">
                <a:solidFill>
                  <a:schemeClr val="bg1"/>
                </a:solidFill>
                <a:latin typeface="Arial" panose="020B0604020202020204" pitchFamily="34" charset="0"/>
                <a:ea typeface="Calibri" panose="020F0502020204030204" pitchFamily="34" charset="0"/>
                <a:cs typeface="Times New Roman" panose="02020603050405020304" pitchFamily="18" charset="0"/>
              </a:rPr>
              <a:t>Ele não tem prazer na obediência forçada; e a todos concede vontade livre, para que Lhe possam prestar serviço voluntário. </a:t>
            </a:r>
            <a:endParaRPr lang="pt-BR" sz="1800" b="1" dirty="0">
              <a:solidFill>
                <a:schemeClr val="bg1"/>
              </a:solidFill>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50000"/>
              </a:lnSpc>
              <a:spcBef>
                <a:spcPts val="0"/>
              </a:spcBef>
            </a:pPr>
            <a:r>
              <a:rPr lang="pt-BR" sz="1800" b="1" kern="150" dirty="0">
                <a:solidFill>
                  <a:schemeClr val="bg1"/>
                </a:solidFill>
                <a:latin typeface="Arial" panose="020B0604020202020204" pitchFamily="34" charset="0"/>
                <a:ea typeface="Calibri" panose="020F0502020204030204" pitchFamily="34" charset="0"/>
                <a:cs typeface="Times New Roman" panose="02020603050405020304" pitchFamily="18" charset="0"/>
              </a:rPr>
              <a:t>Enquanto todos os seres criados reconheceram a lealdade pelo amor, houve perfeita harmonia por todo o Universo de Deus. </a:t>
            </a:r>
            <a:endParaRPr lang="pt-BR" sz="1800" b="1" dirty="0">
              <a:solidFill>
                <a:schemeClr val="bg1"/>
              </a:solidFill>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endParaRPr lang="pt-BR" sz="1200" dirty="0">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C8D92AB1-B517-C227-2A46-CF81AB9C7551}"/>
              </a:ext>
            </a:extLst>
          </p:cNvPr>
          <p:cNvSpPr>
            <a:spLocks noGrp="1"/>
          </p:cNvSpPr>
          <p:nvPr>
            <p:ph type="sldNum" sz="quarter" idx="5"/>
          </p:nvPr>
        </p:nvSpPr>
        <p:spPr/>
        <p:txBody>
          <a:bodyPr/>
          <a:lstStyle/>
          <a:p>
            <a:fld id="{762C2135-BC2F-48FA-B877-C55E2E5E8360}" type="slidenum">
              <a:rPr lang="pt-BR" smtClean="0"/>
              <a:t>6</a:t>
            </a:fld>
            <a:endParaRPr lang="pt-BR"/>
          </a:p>
        </p:txBody>
      </p:sp>
    </p:spTree>
    <p:extLst>
      <p:ext uri="{BB962C8B-B14F-4D97-AF65-F5344CB8AC3E}">
        <p14:creationId xmlns:p14="http://schemas.microsoft.com/office/powerpoint/2010/main" val="1028689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C6897-C574-2364-6456-0A73F54FC2B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E127D92-54A1-C834-C1C0-D55877E11E07}"/>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A425C429-1A2A-5307-1A6A-0FFB34335283}"/>
              </a:ext>
            </a:extLst>
          </p:cNvPr>
          <p:cNvSpPr>
            <a:spLocks noGrp="1"/>
          </p:cNvSpPr>
          <p:nvPr>
            <p:ph type="body" idx="1"/>
          </p:nvPr>
        </p:nvSpPr>
        <p:spPr/>
        <p:txBody>
          <a:bodyPr/>
          <a:lstStyle/>
          <a:p>
            <a:pPr marL="0" marR="0" lvl="0" indent="0" algn="just" defTabSz="914400" rtl="0" eaLnBrk="1" fontAlgn="auto" latinLnBrk="0" hangingPunct="1">
              <a:lnSpc>
                <a:spcPct val="105000"/>
              </a:lnSpc>
              <a:spcBef>
                <a:spcPts val="0"/>
              </a:spcBef>
              <a:spcAft>
                <a:spcPts val="800"/>
              </a:spcAft>
              <a:buClrTx/>
              <a:buSzTx/>
              <a:buFontTx/>
              <a:buNone/>
              <a:tabLst/>
              <a:defRPr/>
            </a:pPr>
            <a:r>
              <a:rPr lang="pt-BR" sz="1800" b="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QUAL A ORIGEM DO PECADO?</a:t>
            </a:r>
          </a:p>
          <a:p>
            <a:pPr algn="just">
              <a:lnSpc>
                <a:spcPct val="105000"/>
              </a:lnSpc>
              <a:spcAft>
                <a:spcPts val="800"/>
              </a:spcAft>
            </a:pPr>
            <a:endParaRPr lang="pt-BR" sz="1800" b="0" dirty="0">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93F3A91B-2E9C-0052-28DC-12E5EA26DF7A}"/>
              </a:ext>
            </a:extLst>
          </p:cNvPr>
          <p:cNvSpPr>
            <a:spLocks noGrp="1"/>
          </p:cNvSpPr>
          <p:nvPr>
            <p:ph type="sldNum" sz="quarter" idx="5"/>
          </p:nvPr>
        </p:nvSpPr>
        <p:spPr/>
        <p:txBody>
          <a:bodyPr/>
          <a:lstStyle/>
          <a:p>
            <a:fld id="{762C2135-BC2F-48FA-B877-C55E2E5E8360}" type="slidenum">
              <a:rPr lang="pt-BR" smtClean="0"/>
              <a:t>7</a:t>
            </a:fld>
            <a:endParaRPr lang="pt-BR"/>
          </a:p>
        </p:txBody>
      </p:sp>
    </p:spTree>
    <p:extLst>
      <p:ext uri="{BB962C8B-B14F-4D97-AF65-F5344CB8AC3E}">
        <p14:creationId xmlns:p14="http://schemas.microsoft.com/office/powerpoint/2010/main" val="3219037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1E464-FE78-B05A-EDFF-D7EBD69B4B2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7BE39E7-336C-7EDE-888A-C871FD468BA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21DB93A0-C005-D73B-DFF3-D91BDEA758F5}"/>
              </a:ext>
            </a:extLst>
          </p:cNvPr>
          <p:cNvSpPr>
            <a:spLocks noGrp="1"/>
          </p:cNvSpPr>
          <p:nvPr>
            <p:ph type="body" idx="1"/>
          </p:nvPr>
        </p:nvSpPr>
        <p:spPr/>
        <p:txBody>
          <a:bodyPr/>
          <a:lstStyle/>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Houve um ser que perverteu a liberdade que Deus concedera a Suas criaturas.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O pecado originou-se com aquele que, abaixo de Cristo, fora </a:t>
            </a:r>
            <a:r>
              <a:rPr lang="pt-BR" sz="1800"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o mais honrado por Deus, </a:t>
            </a:r>
            <a:r>
              <a:rPr lang="pt-BR" sz="1800" kern="150" dirty="0">
                <a:effectLst/>
                <a:latin typeface="Arial" panose="020B0604020202020204" pitchFamily="34" charset="0"/>
                <a:ea typeface="Calibri" panose="020F0502020204030204" pitchFamily="34" charset="0"/>
                <a:cs typeface="Times New Roman" panose="02020603050405020304" pitchFamily="18" charset="0"/>
              </a:rPr>
              <a:t>e o mais elevado em poder e glória entre os habitantes do Céu. Lúcifer, “filho da alva”, era o primeiro dos querubins cobridores, santo, incontaminado.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1800" kern="150" dirty="0">
                <a:effectLst/>
                <a:latin typeface="Arial" panose="020B0604020202020204" pitchFamily="34" charset="0"/>
                <a:ea typeface="Calibri" panose="020F0502020204030204" pitchFamily="34" charset="0"/>
                <a:cs typeface="Times New Roman" panose="02020603050405020304" pitchFamily="18" charset="0"/>
              </a:rPr>
              <a:t>Permanecia na presença do grande Criador, e os incessantes raios de glória que cercavam o eterno Deus, repousavam sobre ele.  Ezequiel 28:12-15. </a:t>
            </a:r>
            <a:endParaRPr lang="pt-BR"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endParaRPr lang="pt-BR" sz="1200" dirty="0">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96192961-86EA-FF37-3678-5AA15852242A}"/>
              </a:ext>
            </a:extLst>
          </p:cNvPr>
          <p:cNvSpPr>
            <a:spLocks noGrp="1"/>
          </p:cNvSpPr>
          <p:nvPr>
            <p:ph type="sldNum" sz="quarter" idx="5"/>
          </p:nvPr>
        </p:nvSpPr>
        <p:spPr/>
        <p:txBody>
          <a:bodyPr/>
          <a:lstStyle/>
          <a:p>
            <a:fld id="{762C2135-BC2F-48FA-B877-C55E2E5E8360}" type="slidenum">
              <a:rPr lang="pt-BR" smtClean="0"/>
              <a:t>8</a:t>
            </a:fld>
            <a:endParaRPr lang="pt-BR"/>
          </a:p>
        </p:txBody>
      </p:sp>
    </p:spTree>
    <p:extLst>
      <p:ext uri="{BB962C8B-B14F-4D97-AF65-F5344CB8AC3E}">
        <p14:creationId xmlns:p14="http://schemas.microsoft.com/office/powerpoint/2010/main" val="2064677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2620D-C89F-0BA6-4FBC-2F2FE3ABAAC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7E0DE1AA-B905-D32F-DE13-566E981BB41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37529E5-1EB5-931B-CA76-7172A2686D3A}"/>
              </a:ext>
            </a:extLst>
          </p:cNvPr>
          <p:cNvSpPr>
            <a:spLocks noGrp="1"/>
          </p:cNvSpPr>
          <p:nvPr>
            <p:ph type="body" idx="1"/>
          </p:nvPr>
        </p:nvSpPr>
        <p:spPr/>
        <p:txBody>
          <a:bodyPr/>
          <a:lstStyle/>
          <a:p>
            <a:pPr marL="0" marR="0" lvl="0" indent="0" algn="just" defTabSz="914400" rtl="0" eaLnBrk="1" fontAlgn="auto" latinLnBrk="0" hangingPunct="1">
              <a:lnSpc>
                <a:spcPct val="105000"/>
              </a:lnSpc>
              <a:spcBef>
                <a:spcPts val="0"/>
              </a:spcBef>
              <a:spcAft>
                <a:spcPts val="800"/>
              </a:spcAft>
              <a:buClrTx/>
              <a:buSzTx/>
              <a:buFontTx/>
              <a:buNone/>
              <a:tabLst/>
              <a:defRPr/>
            </a:pPr>
            <a:r>
              <a:rPr lang="pt-BR" sz="1800" b="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COMO LÚCIFER PECOU?</a:t>
            </a:r>
          </a:p>
          <a:p>
            <a:pPr algn="just">
              <a:lnSpc>
                <a:spcPct val="105000"/>
              </a:lnSpc>
              <a:spcAft>
                <a:spcPts val="800"/>
              </a:spcAft>
            </a:pPr>
            <a:endParaRPr lang="pt-BR" sz="1800" b="0" dirty="0">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9EC9D859-34BD-272C-676D-535DAF33DFFA}"/>
              </a:ext>
            </a:extLst>
          </p:cNvPr>
          <p:cNvSpPr>
            <a:spLocks noGrp="1"/>
          </p:cNvSpPr>
          <p:nvPr>
            <p:ph type="sldNum" sz="quarter" idx="5"/>
          </p:nvPr>
        </p:nvSpPr>
        <p:spPr/>
        <p:txBody>
          <a:bodyPr/>
          <a:lstStyle/>
          <a:p>
            <a:fld id="{762C2135-BC2F-48FA-B877-C55E2E5E8360}" type="slidenum">
              <a:rPr lang="pt-BR" smtClean="0"/>
              <a:t>9</a:t>
            </a:fld>
            <a:endParaRPr lang="pt-BR"/>
          </a:p>
        </p:txBody>
      </p:sp>
    </p:spTree>
    <p:extLst>
      <p:ext uri="{BB962C8B-B14F-4D97-AF65-F5344CB8AC3E}">
        <p14:creationId xmlns:p14="http://schemas.microsoft.com/office/powerpoint/2010/main" val="1187322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A6230-22A5-23B7-67FD-7D9ACEBC1805}"/>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AEC1D974-B21A-8214-18DA-7C36F99417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0D5A3C47-912C-359E-C28A-C097B04ACC4B}"/>
              </a:ext>
            </a:extLst>
          </p:cNvPr>
          <p:cNvSpPr>
            <a:spLocks noGrp="1"/>
          </p:cNvSpPr>
          <p:nvPr>
            <p:ph type="dt" sz="half" idx="10"/>
          </p:nvPr>
        </p:nvSpPr>
        <p:spPr/>
        <p:txBody>
          <a:bodyPr/>
          <a:lstStyle/>
          <a:p>
            <a:fld id="{A039C1E7-72C9-44C2-A679-0EAE4BFACFE5}" type="datetimeFigureOut">
              <a:rPr lang="pt-BR" smtClean="0"/>
              <a:t>06/12/2024</a:t>
            </a:fld>
            <a:endParaRPr lang="pt-BR"/>
          </a:p>
        </p:txBody>
      </p:sp>
      <p:sp>
        <p:nvSpPr>
          <p:cNvPr id="5" name="Espaço Reservado para Rodapé 4">
            <a:extLst>
              <a:ext uri="{FF2B5EF4-FFF2-40B4-BE49-F238E27FC236}">
                <a16:creationId xmlns:a16="http://schemas.microsoft.com/office/drawing/2014/main" id="{1EBB562B-10A4-9FDC-FD80-82806C4DA02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7050A4D-CA93-9668-E684-0D41CB61E59B}"/>
              </a:ext>
            </a:extLst>
          </p:cNvPr>
          <p:cNvSpPr>
            <a:spLocks noGrp="1"/>
          </p:cNvSpPr>
          <p:nvPr>
            <p:ph type="sldNum" sz="quarter" idx="12"/>
          </p:nvPr>
        </p:nvSpPr>
        <p:spPr/>
        <p:txBody>
          <a:bodyPr/>
          <a:lstStyle/>
          <a:p>
            <a:fld id="{5A6FA56B-0866-4707-BAA3-F8EFB45C3925}" type="slidenum">
              <a:rPr lang="pt-BR" smtClean="0"/>
              <a:t>‹nº›</a:t>
            </a:fld>
            <a:endParaRPr lang="pt-BR"/>
          </a:p>
        </p:txBody>
      </p:sp>
    </p:spTree>
    <p:extLst>
      <p:ext uri="{BB962C8B-B14F-4D97-AF65-F5344CB8AC3E}">
        <p14:creationId xmlns:p14="http://schemas.microsoft.com/office/powerpoint/2010/main" val="32564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2F4676-1472-6D8A-2B1C-91A3FAA5031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69E7D304-2616-ABA7-625B-C48205AA5250}"/>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4C90E7D-8ED6-ECD4-D1A1-F4535458B1A0}"/>
              </a:ext>
            </a:extLst>
          </p:cNvPr>
          <p:cNvSpPr>
            <a:spLocks noGrp="1"/>
          </p:cNvSpPr>
          <p:nvPr>
            <p:ph type="dt" sz="half" idx="10"/>
          </p:nvPr>
        </p:nvSpPr>
        <p:spPr/>
        <p:txBody>
          <a:bodyPr/>
          <a:lstStyle/>
          <a:p>
            <a:fld id="{A039C1E7-72C9-44C2-A679-0EAE4BFACFE5}" type="datetimeFigureOut">
              <a:rPr lang="pt-BR" smtClean="0"/>
              <a:t>06/12/2024</a:t>
            </a:fld>
            <a:endParaRPr lang="pt-BR"/>
          </a:p>
        </p:txBody>
      </p:sp>
      <p:sp>
        <p:nvSpPr>
          <p:cNvPr id="5" name="Espaço Reservado para Rodapé 4">
            <a:extLst>
              <a:ext uri="{FF2B5EF4-FFF2-40B4-BE49-F238E27FC236}">
                <a16:creationId xmlns:a16="http://schemas.microsoft.com/office/drawing/2014/main" id="{D430EE45-8790-1EBC-EE22-CE4F75B915F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A96662B-34CB-D8AD-BF46-668CBED36190}"/>
              </a:ext>
            </a:extLst>
          </p:cNvPr>
          <p:cNvSpPr>
            <a:spLocks noGrp="1"/>
          </p:cNvSpPr>
          <p:nvPr>
            <p:ph type="sldNum" sz="quarter" idx="12"/>
          </p:nvPr>
        </p:nvSpPr>
        <p:spPr/>
        <p:txBody>
          <a:bodyPr/>
          <a:lstStyle/>
          <a:p>
            <a:fld id="{5A6FA56B-0866-4707-BAA3-F8EFB45C3925}" type="slidenum">
              <a:rPr lang="pt-BR" smtClean="0"/>
              <a:t>‹nº›</a:t>
            </a:fld>
            <a:endParaRPr lang="pt-BR"/>
          </a:p>
        </p:txBody>
      </p:sp>
    </p:spTree>
    <p:extLst>
      <p:ext uri="{BB962C8B-B14F-4D97-AF65-F5344CB8AC3E}">
        <p14:creationId xmlns:p14="http://schemas.microsoft.com/office/powerpoint/2010/main" val="3022125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2BBC11F-485B-5215-3F78-A8AEC74603B9}"/>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4E0B73D-3AAA-43A9-FC35-FCF55CA668B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0BAEDE9-7BFC-3565-37B2-EAFB8DAE4426}"/>
              </a:ext>
            </a:extLst>
          </p:cNvPr>
          <p:cNvSpPr>
            <a:spLocks noGrp="1"/>
          </p:cNvSpPr>
          <p:nvPr>
            <p:ph type="dt" sz="half" idx="10"/>
          </p:nvPr>
        </p:nvSpPr>
        <p:spPr/>
        <p:txBody>
          <a:bodyPr/>
          <a:lstStyle/>
          <a:p>
            <a:fld id="{A039C1E7-72C9-44C2-A679-0EAE4BFACFE5}" type="datetimeFigureOut">
              <a:rPr lang="pt-BR" smtClean="0"/>
              <a:t>06/12/2024</a:t>
            </a:fld>
            <a:endParaRPr lang="pt-BR"/>
          </a:p>
        </p:txBody>
      </p:sp>
      <p:sp>
        <p:nvSpPr>
          <p:cNvPr id="5" name="Espaço Reservado para Rodapé 4">
            <a:extLst>
              <a:ext uri="{FF2B5EF4-FFF2-40B4-BE49-F238E27FC236}">
                <a16:creationId xmlns:a16="http://schemas.microsoft.com/office/drawing/2014/main" id="{19B28AAC-005A-44F5-6F9D-147BDAFCBB3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376113F-969D-B108-7089-9F2AD674BBF3}"/>
              </a:ext>
            </a:extLst>
          </p:cNvPr>
          <p:cNvSpPr>
            <a:spLocks noGrp="1"/>
          </p:cNvSpPr>
          <p:nvPr>
            <p:ph type="sldNum" sz="quarter" idx="12"/>
          </p:nvPr>
        </p:nvSpPr>
        <p:spPr/>
        <p:txBody>
          <a:bodyPr/>
          <a:lstStyle/>
          <a:p>
            <a:fld id="{5A6FA56B-0866-4707-BAA3-F8EFB45C3925}" type="slidenum">
              <a:rPr lang="pt-BR" smtClean="0"/>
              <a:t>‹nº›</a:t>
            </a:fld>
            <a:endParaRPr lang="pt-BR"/>
          </a:p>
        </p:txBody>
      </p:sp>
    </p:spTree>
    <p:extLst>
      <p:ext uri="{BB962C8B-B14F-4D97-AF65-F5344CB8AC3E}">
        <p14:creationId xmlns:p14="http://schemas.microsoft.com/office/powerpoint/2010/main" val="3713265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EF6143-6AC4-80C8-DE10-FB8C6078A22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9BD9250-0745-986D-B316-D749003BCF0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95FCD0A-D706-9C99-6527-4AC0A2B4C808}"/>
              </a:ext>
            </a:extLst>
          </p:cNvPr>
          <p:cNvSpPr>
            <a:spLocks noGrp="1"/>
          </p:cNvSpPr>
          <p:nvPr>
            <p:ph type="dt" sz="half" idx="10"/>
          </p:nvPr>
        </p:nvSpPr>
        <p:spPr/>
        <p:txBody>
          <a:bodyPr/>
          <a:lstStyle/>
          <a:p>
            <a:fld id="{A039C1E7-72C9-44C2-A679-0EAE4BFACFE5}" type="datetimeFigureOut">
              <a:rPr lang="pt-BR" smtClean="0"/>
              <a:t>06/12/2024</a:t>
            </a:fld>
            <a:endParaRPr lang="pt-BR"/>
          </a:p>
        </p:txBody>
      </p:sp>
      <p:sp>
        <p:nvSpPr>
          <p:cNvPr id="5" name="Espaço Reservado para Rodapé 4">
            <a:extLst>
              <a:ext uri="{FF2B5EF4-FFF2-40B4-BE49-F238E27FC236}">
                <a16:creationId xmlns:a16="http://schemas.microsoft.com/office/drawing/2014/main" id="{B91B3A35-A355-E7AF-C96D-A93BDCCF437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D494AF8-36A6-20BE-1659-D1FEC27A4E51}"/>
              </a:ext>
            </a:extLst>
          </p:cNvPr>
          <p:cNvSpPr>
            <a:spLocks noGrp="1"/>
          </p:cNvSpPr>
          <p:nvPr>
            <p:ph type="sldNum" sz="quarter" idx="12"/>
          </p:nvPr>
        </p:nvSpPr>
        <p:spPr/>
        <p:txBody>
          <a:bodyPr/>
          <a:lstStyle/>
          <a:p>
            <a:fld id="{5A6FA56B-0866-4707-BAA3-F8EFB45C3925}" type="slidenum">
              <a:rPr lang="pt-BR" smtClean="0"/>
              <a:t>‹nº›</a:t>
            </a:fld>
            <a:endParaRPr lang="pt-BR"/>
          </a:p>
        </p:txBody>
      </p:sp>
    </p:spTree>
    <p:extLst>
      <p:ext uri="{BB962C8B-B14F-4D97-AF65-F5344CB8AC3E}">
        <p14:creationId xmlns:p14="http://schemas.microsoft.com/office/powerpoint/2010/main" val="3956332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8DD98-1071-1854-B3E6-D39D897997F0}"/>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9B5BBA3-A32F-36CA-9631-1D020DB06C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1B3BD92E-B87F-4925-57E8-5B803015E4F9}"/>
              </a:ext>
            </a:extLst>
          </p:cNvPr>
          <p:cNvSpPr>
            <a:spLocks noGrp="1"/>
          </p:cNvSpPr>
          <p:nvPr>
            <p:ph type="dt" sz="half" idx="10"/>
          </p:nvPr>
        </p:nvSpPr>
        <p:spPr/>
        <p:txBody>
          <a:bodyPr/>
          <a:lstStyle/>
          <a:p>
            <a:fld id="{A039C1E7-72C9-44C2-A679-0EAE4BFACFE5}" type="datetimeFigureOut">
              <a:rPr lang="pt-BR" smtClean="0"/>
              <a:t>06/12/2024</a:t>
            </a:fld>
            <a:endParaRPr lang="pt-BR"/>
          </a:p>
        </p:txBody>
      </p:sp>
      <p:sp>
        <p:nvSpPr>
          <p:cNvPr id="5" name="Espaço Reservado para Rodapé 4">
            <a:extLst>
              <a:ext uri="{FF2B5EF4-FFF2-40B4-BE49-F238E27FC236}">
                <a16:creationId xmlns:a16="http://schemas.microsoft.com/office/drawing/2014/main" id="{F01EA1D8-845E-800A-DB98-C6F18BFD7A8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C6C2AB4-0371-2C42-F91C-23C0E01CA005}"/>
              </a:ext>
            </a:extLst>
          </p:cNvPr>
          <p:cNvSpPr>
            <a:spLocks noGrp="1"/>
          </p:cNvSpPr>
          <p:nvPr>
            <p:ph type="sldNum" sz="quarter" idx="12"/>
          </p:nvPr>
        </p:nvSpPr>
        <p:spPr/>
        <p:txBody>
          <a:bodyPr/>
          <a:lstStyle/>
          <a:p>
            <a:fld id="{5A6FA56B-0866-4707-BAA3-F8EFB45C3925}" type="slidenum">
              <a:rPr lang="pt-BR" smtClean="0"/>
              <a:t>‹nº›</a:t>
            </a:fld>
            <a:endParaRPr lang="pt-BR"/>
          </a:p>
        </p:txBody>
      </p:sp>
    </p:spTree>
    <p:extLst>
      <p:ext uri="{BB962C8B-B14F-4D97-AF65-F5344CB8AC3E}">
        <p14:creationId xmlns:p14="http://schemas.microsoft.com/office/powerpoint/2010/main" val="364563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7AD2E4-FBED-A231-3E8B-70E1D2516E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D8792B0-BDAF-C24C-5139-C22E6B337C9B}"/>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9F61D00-1198-7213-B1D1-AA3462729357}"/>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A74E13CB-D398-CD08-48AC-715AA112A2B6}"/>
              </a:ext>
            </a:extLst>
          </p:cNvPr>
          <p:cNvSpPr>
            <a:spLocks noGrp="1"/>
          </p:cNvSpPr>
          <p:nvPr>
            <p:ph type="dt" sz="half" idx="10"/>
          </p:nvPr>
        </p:nvSpPr>
        <p:spPr/>
        <p:txBody>
          <a:bodyPr/>
          <a:lstStyle/>
          <a:p>
            <a:fld id="{A039C1E7-72C9-44C2-A679-0EAE4BFACFE5}" type="datetimeFigureOut">
              <a:rPr lang="pt-BR" smtClean="0"/>
              <a:t>06/12/2024</a:t>
            </a:fld>
            <a:endParaRPr lang="pt-BR"/>
          </a:p>
        </p:txBody>
      </p:sp>
      <p:sp>
        <p:nvSpPr>
          <p:cNvPr id="6" name="Espaço Reservado para Rodapé 5">
            <a:extLst>
              <a:ext uri="{FF2B5EF4-FFF2-40B4-BE49-F238E27FC236}">
                <a16:creationId xmlns:a16="http://schemas.microsoft.com/office/drawing/2014/main" id="{273AFD24-9B8A-AEDB-ABEC-16F1D48B789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D48863C-2CC5-F1E3-94F3-C00AA774432C}"/>
              </a:ext>
            </a:extLst>
          </p:cNvPr>
          <p:cNvSpPr>
            <a:spLocks noGrp="1"/>
          </p:cNvSpPr>
          <p:nvPr>
            <p:ph type="sldNum" sz="quarter" idx="12"/>
          </p:nvPr>
        </p:nvSpPr>
        <p:spPr/>
        <p:txBody>
          <a:bodyPr/>
          <a:lstStyle/>
          <a:p>
            <a:fld id="{5A6FA56B-0866-4707-BAA3-F8EFB45C3925}" type="slidenum">
              <a:rPr lang="pt-BR" smtClean="0"/>
              <a:t>‹nº›</a:t>
            </a:fld>
            <a:endParaRPr lang="pt-BR"/>
          </a:p>
        </p:txBody>
      </p:sp>
    </p:spTree>
    <p:extLst>
      <p:ext uri="{BB962C8B-B14F-4D97-AF65-F5344CB8AC3E}">
        <p14:creationId xmlns:p14="http://schemas.microsoft.com/office/powerpoint/2010/main" val="3193349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815FF3-988D-E1BF-4FEF-78F224A34800}"/>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DCA97612-E998-0663-AAAD-B27E5A525B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DE1DA10C-408B-AF98-760C-0056F74E0DD8}"/>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2D522AD-3E55-41E2-5BC9-256E5430EE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8E146C2E-6D98-97F0-1DF9-8E893C381B85}"/>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40669855-AA16-30C6-280A-4FAE5B53C20B}"/>
              </a:ext>
            </a:extLst>
          </p:cNvPr>
          <p:cNvSpPr>
            <a:spLocks noGrp="1"/>
          </p:cNvSpPr>
          <p:nvPr>
            <p:ph type="dt" sz="half" idx="10"/>
          </p:nvPr>
        </p:nvSpPr>
        <p:spPr/>
        <p:txBody>
          <a:bodyPr/>
          <a:lstStyle/>
          <a:p>
            <a:fld id="{A039C1E7-72C9-44C2-A679-0EAE4BFACFE5}" type="datetimeFigureOut">
              <a:rPr lang="pt-BR" smtClean="0"/>
              <a:t>06/12/2024</a:t>
            </a:fld>
            <a:endParaRPr lang="pt-BR"/>
          </a:p>
        </p:txBody>
      </p:sp>
      <p:sp>
        <p:nvSpPr>
          <p:cNvPr id="8" name="Espaço Reservado para Rodapé 7">
            <a:extLst>
              <a:ext uri="{FF2B5EF4-FFF2-40B4-BE49-F238E27FC236}">
                <a16:creationId xmlns:a16="http://schemas.microsoft.com/office/drawing/2014/main" id="{9A9B2844-257A-281D-2E69-115620DB507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5F6E3AEC-F961-2CB7-F746-F8A1A3D8DB5E}"/>
              </a:ext>
            </a:extLst>
          </p:cNvPr>
          <p:cNvSpPr>
            <a:spLocks noGrp="1"/>
          </p:cNvSpPr>
          <p:nvPr>
            <p:ph type="sldNum" sz="quarter" idx="12"/>
          </p:nvPr>
        </p:nvSpPr>
        <p:spPr/>
        <p:txBody>
          <a:bodyPr/>
          <a:lstStyle/>
          <a:p>
            <a:fld id="{5A6FA56B-0866-4707-BAA3-F8EFB45C3925}" type="slidenum">
              <a:rPr lang="pt-BR" smtClean="0"/>
              <a:t>‹nº›</a:t>
            </a:fld>
            <a:endParaRPr lang="pt-BR"/>
          </a:p>
        </p:txBody>
      </p:sp>
    </p:spTree>
    <p:extLst>
      <p:ext uri="{BB962C8B-B14F-4D97-AF65-F5344CB8AC3E}">
        <p14:creationId xmlns:p14="http://schemas.microsoft.com/office/powerpoint/2010/main" val="2097452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5FD4-E590-818B-E5A7-1E1A0210782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BFD0D04-8C6B-2508-738D-D0CFAA2BFA97}"/>
              </a:ext>
            </a:extLst>
          </p:cNvPr>
          <p:cNvSpPr>
            <a:spLocks noGrp="1"/>
          </p:cNvSpPr>
          <p:nvPr>
            <p:ph type="dt" sz="half" idx="10"/>
          </p:nvPr>
        </p:nvSpPr>
        <p:spPr/>
        <p:txBody>
          <a:bodyPr/>
          <a:lstStyle/>
          <a:p>
            <a:fld id="{A039C1E7-72C9-44C2-A679-0EAE4BFACFE5}" type="datetimeFigureOut">
              <a:rPr lang="pt-BR" smtClean="0"/>
              <a:t>06/12/2024</a:t>
            </a:fld>
            <a:endParaRPr lang="pt-BR"/>
          </a:p>
        </p:txBody>
      </p:sp>
      <p:sp>
        <p:nvSpPr>
          <p:cNvPr id="4" name="Espaço Reservado para Rodapé 3">
            <a:extLst>
              <a:ext uri="{FF2B5EF4-FFF2-40B4-BE49-F238E27FC236}">
                <a16:creationId xmlns:a16="http://schemas.microsoft.com/office/drawing/2014/main" id="{8E76F98B-6EA5-80F0-EB28-8EEB42F6A69A}"/>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CC87353C-1B6B-443A-10B3-A630C88D8F15}"/>
              </a:ext>
            </a:extLst>
          </p:cNvPr>
          <p:cNvSpPr>
            <a:spLocks noGrp="1"/>
          </p:cNvSpPr>
          <p:nvPr>
            <p:ph type="sldNum" sz="quarter" idx="12"/>
          </p:nvPr>
        </p:nvSpPr>
        <p:spPr/>
        <p:txBody>
          <a:bodyPr/>
          <a:lstStyle/>
          <a:p>
            <a:fld id="{5A6FA56B-0866-4707-BAA3-F8EFB45C3925}" type="slidenum">
              <a:rPr lang="pt-BR" smtClean="0"/>
              <a:t>‹nº›</a:t>
            </a:fld>
            <a:endParaRPr lang="pt-BR"/>
          </a:p>
        </p:txBody>
      </p:sp>
    </p:spTree>
    <p:extLst>
      <p:ext uri="{BB962C8B-B14F-4D97-AF65-F5344CB8AC3E}">
        <p14:creationId xmlns:p14="http://schemas.microsoft.com/office/powerpoint/2010/main" val="2024587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A7EF63B-8620-03B9-730B-D29EBC39684A}"/>
              </a:ext>
            </a:extLst>
          </p:cNvPr>
          <p:cNvSpPr>
            <a:spLocks noGrp="1"/>
          </p:cNvSpPr>
          <p:nvPr>
            <p:ph type="dt" sz="half" idx="10"/>
          </p:nvPr>
        </p:nvSpPr>
        <p:spPr/>
        <p:txBody>
          <a:bodyPr/>
          <a:lstStyle/>
          <a:p>
            <a:fld id="{A039C1E7-72C9-44C2-A679-0EAE4BFACFE5}" type="datetimeFigureOut">
              <a:rPr lang="pt-BR" smtClean="0"/>
              <a:t>06/12/2024</a:t>
            </a:fld>
            <a:endParaRPr lang="pt-BR"/>
          </a:p>
        </p:txBody>
      </p:sp>
      <p:sp>
        <p:nvSpPr>
          <p:cNvPr id="3" name="Espaço Reservado para Rodapé 2">
            <a:extLst>
              <a:ext uri="{FF2B5EF4-FFF2-40B4-BE49-F238E27FC236}">
                <a16:creationId xmlns:a16="http://schemas.microsoft.com/office/drawing/2014/main" id="{4893FC33-96FE-79E2-B4FA-AE689EBFBFD1}"/>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5B3DB1B7-CFEE-4D9A-20DD-B09AAC35F439}"/>
              </a:ext>
            </a:extLst>
          </p:cNvPr>
          <p:cNvSpPr>
            <a:spLocks noGrp="1"/>
          </p:cNvSpPr>
          <p:nvPr>
            <p:ph type="sldNum" sz="quarter" idx="12"/>
          </p:nvPr>
        </p:nvSpPr>
        <p:spPr/>
        <p:txBody>
          <a:bodyPr/>
          <a:lstStyle/>
          <a:p>
            <a:fld id="{5A6FA56B-0866-4707-BAA3-F8EFB45C3925}" type="slidenum">
              <a:rPr lang="pt-BR" smtClean="0"/>
              <a:t>‹nº›</a:t>
            </a:fld>
            <a:endParaRPr lang="pt-BR"/>
          </a:p>
        </p:txBody>
      </p:sp>
    </p:spTree>
    <p:extLst>
      <p:ext uri="{BB962C8B-B14F-4D97-AF65-F5344CB8AC3E}">
        <p14:creationId xmlns:p14="http://schemas.microsoft.com/office/powerpoint/2010/main" val="2377029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B8B0B3-AAC2-94E5-C104-4DA3ADB2F53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5A8E08D-CDB3-EEFC-F7BB-4C4D53A3CC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685A907F-39BC-BCE1-74B8-A6846AEB3B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F51D54C-A858-E400-375A-4D65A8910B93}"/>
              </a:ext>
            </a:extLst>
          </p:cNvPr>
          <p:cNvSpPr>
            <a:spLocks noGrp="1"/>
          </p:cNvSpPr>
          <p:nvPr>
            <p:ph type="dt" sz="half" idx="10"/>
          </p:nvPr>
        </p:nvSpPr>
        <p:spPr/>
        <p:txBody>
          <a:bodyPr/>
          <a:lstStyle/>
          <a:p>
            <a:fld id="{A039C1E7-72C9-44C2-A679-0EAE4BFACFE5}" type="datetimeFigureOut">
              <a:rPr lang="pt-BR" smtClean="0"/>
              <a:t>06/12/2024</a:t>
            </a:fld>
            <a:endParaRPr lang="pt-BR"/>
          </a:p>
        </p:txBody>
      </p:sp>
      <p:sp>
        <p:nvSpPr>
          <p:cNvPr id="6" name="Espaço Reservado para Rodapé 5">
            <a:extLst>
              <a:ext uri="{FF2B5EF4-FFF2-40B4-BE49-F238E27FC236}">
                <a16:creationId xmlns:a16="http://schemas.microsoft.com/office/drawing/2014/main" id="{2623FFF2-83FD-663C-BB54-1624AB63112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B19F932-C3D1-B330-03F6-7939BE42D8F7}"/>
              </a:ext>
            </a:extLst>
          </p:cNvPr>
          <p:cNvSpPr>
            <a:spLocks noGrp="1"/>
          </p:cNvSpPr>
          <p:nvPr>
            <p:ph type="sldNum" sz="quarter" idx="12"/>
          </p:nvPr>
        </p:nvSpPr>
        <p:spPr/>
        <p:txBody>
          <a:bodyPr/>
          <a:lstStyle/>
          <a:p>
            <a:fld id="{5A6FA56B-0866-4707-BAA3-F8EFB45C3925}" type="slidenum">
              <a:rPr lang="pt-BR" smtClean="0"/>
              <a:t>‹nº›</a:t>
            </a:fld>
            <a:endParaRPr lang="pt-BR"/>
          </a:p>
        </p:txBody>
      </p:sp>
    </p:spTree>
    <p:extLst>
      <p:ext uri="{BB962C8B-B14F-4D97-AF65-F5344CB8AC3E}">
        <p14:creationId xmlns:p14="http://schemas.microsoft.com/office/powerpoint/2010/main" val="130345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4AB7FE-4056-C40D-DD9E-F898ED24B96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344F66B6-30B0-881B-0C46-26E9CBD6AE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483690F-51E2-9784-F795-C651C135D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FA98B64-0F0F-4EBF-DD06-357368E4142F}"/>
              </a:ext>
            </a:extLst>
          </p:cNvPr>
          <p:cNvSpPr>
            <a:spLocks noGrp="1"/>
          </p:cNvSpPr>
          <p:nvPr>
            <p:ph type="dt" sz="half" idx="10"/>
          </p:nvPr>
        </p:nvSpPr>
        <p:spPr/>
        <p:txBody>
          <a:bodyPr/>
          <a:lstStyle/>
          <a:p>
            <a:fld id="{A039C1E7-72C9-44C2-A679-0EAE4BFACFE5}" type="datetimeFigureOut">
              <a:rPr lang="pt-BR" smtClean="0"/>
              <a:t>06/12/2024</a:t>
            </a:fld>
            <a:endParaRPr lang="pt-BR"/>
          </a:p>
        </p:txBody>
      </p:sp>
      <p:sp>
        <p:nvSpPr>
          <p:cNvPr id="6" name="Espaço Reservado para Rodapé 5">
            <a:extLst>
              <a:ext uri="{FF2B5EF4-FFF2-40B4-BE49-F238E27FC236}">
                <a16:creationId xmlns:a16="http://schemas.microsoft.com/office/drawing/2014/main" id="{93DD0DCD-C410-F562-D4FB-7752D426E47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DDE5AF2-2417-74D8-84C0-EC4B0A832F35}"/>
              </a:ext>
            </a:extLst>
          </p:cNvPr>
          <p:cNvSpPr>
            <a:spLocks noGrp="1"/>
          </p:cNvSpPr>
          <p:nvPr>
            <p:ph type="sldNum" sz="quarter" idx="12"/>
          </p:nvPr>
        </p:nvSpPr>
        <p:spPr/>
        <p:txBody>
          <a:bodyPr/>
          <a:lstStyle/>
          <a:p>
            <a:fld id="{5A6FA56B-0866-4707-BAA3-F8EFB45C3925}" type="slidenum">
              <a:rPr lang="pt-BR" smtClean="0"/>
              <a:t>‹nº›</a:t>
            </a:fld>
            <a:endParaRPr lang="pt-BR"/>
          </a:p>
        </p:txBody>
      </p:sp>
    </p:spTree>
    <p:extLst>
      <p:ext uri="{BB962C8B-B14F-4D97-AF65-F5344CB8AC3E}">
        <p14:creationId xmlns:p14="http://schemas.microsoft.com/office/powerpoint/2010/main" val="1044382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33F62018-E18E-FB17-25C9-388EC82BE4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967A7EA2-9540-B267-BB7B-54E29D593D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50895F2-D7DA-D84F-4F0A-C8834261B4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39C1E7-72C9-44C2-A679-0EAE4BFACFE5}" type="datetimeFigureOut">
              <a:rPr lang="pt-BR" smtClean="0"/>
              <a:t>06/12/2024</a:t>
            </a:fld>
            <a:endParaRPr lang="pt-BR"/>
          </a:p>
        </p:txBody>
      </p:sp>
      <p:sp>
        <p:nvSpPr>
          <p:cNvPr id="5" name="Espaço Reservado para Rodapé 4">
            <a:extLst>
              <a:ext uri="{FF2B5EF4-FFF2-40B4-BE49-F238E27FC236}">
                <a16:creationId xmlns:a16="http://schemas.microsoft.com/office/drawing/2014/main" id="{87B52040-4174-3F71-40F7-F1D7D60908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E704317F-91B7-A3C4-0E43-E1511E2534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6FA56B-0866-4707-BAA3-F8EFB45C3925}" type="slidenum">
              <a:rPr lang="pt-BR" smtClean="0"/>
              <a:t>‹nº›</a:t>
            </a:fld>
            <a:endParaRPr lang="pt-BR"/>
          </a:p>
        </p:txBody>
      </p:sp>
    </p:spTree>
    <p:extLst>
      <p:ext uri="{BB962C8B-B14F-4D97-AF65-F5344CB8AC3E}">
        <p14:creationId xmlns:p14="http://schemas.microsoft.com/office/powerpoint/2010/main" val="2873441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Imagem em preto e branco&#10;&#10;Descrição gerada automaticamente">
            <a:extLst>
              <a:ext uri="{FF2B5EF4-FFF2-40B4-BE49-F238E27FC236}">
                <a16:creationId xmlns:a16="http://schemas.microsoft.com/office/drawing/2014/main" id="{BB010F2E-D8A1-CCE4-96C6-D831EF92D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81DBA33-D16E-6458-79C5-9E884890072A}"/>
              </a:ext>
            </a:extLst>
          </p:cNvPr>
          <p:cNvSpPr txBox="1">
            <a:spLocks/>
          </p:cNvSpPr>
          <p:nvPr/>
        </p:nvSpPr>
        <p:spPr>
          <a:xfrm>
            <a:off x="0" y="4517103"/>
            <a:ext cx="12192000" cy="1368152"/>
          </a:xfrm>
          <a:prstGeom prst="rect">
            <a:avLst/>
          </a:prstGeom>
        </p:spPr>
        <p:txBody>
          <a:bodyPr anchor="b">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Aft>
                <a:spcPts val="0"/>
              </a:spcAft>
              <a:defRPr/>
            </a:pPr>
            <a:r>
              <a:rPr lang="pt-BR" sz="4400" b="1" spc="50" dirty="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Berlin Sans FB" pitchFamily="34" charset="0"/>
                <a:ea typeface="+mj-ea"/>
                <a:cs typeface="+mj-cs"/>
              </a:rPr>
              <a:t>A Origem do Mal</a:t>
            </a:r>
          </a:p>
          <a:p>
            <a:pPr algn="ctr" eaLnBrk="1" fontAlgn="auto" hangingPunct="1">
              <a:spcAft>
                <a:spcPts val="0"/>
              </a:spcAft>
              <a:defRPr/>
            </a:pPr>
            <a:r>
              <a:rPr lang="pt-BR" sz="2800" b="1" spc="50" dirty="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Berlin Sans FB" pitchFamily="34" charset="0"/>
                <a:ea typeface="+mj-ea"/>
                <a:cs typeface="+mj-cs"/>
              </a:rPr>
              <a:t>Patriarcas e Profetas, 1</a:t>
            </a:r>
          </a:p>
        </p:txBody>
      </p:sp>
    </p:spTree>
    <p:extLst>
      <p:ext uri="{BB962C8B-B14F-4D97-AF65-F5344CB8AC3E}">
        <p14:creationId xmlns:p14="http://schemas.microsoft.com/office/powerpoint/2010/main" val="2391147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51814-7033-81AE-56A0-B8CD036BB016}"/>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8D3C800-EE00-7D5B-A6B3-A5721B18C289}"/>
              </a:ext>
            </a:extLst>
          </p:cNvPr>
          <p:cNvSpPr>
            <a:spLocks noGrp="1"/>
          </p:cNvSpPr>
          <p:nvPr>
            <p:ph idx="1"/>
          </p:nvPr>
        </p:nvSpPr>
        <p:spPr>
          <a:xfrm>
            <a:off x="94674" y="149327"/>
            <a:ext cx="8245759" cy="6611678"/>
          </a:xfrm>
        </p:spPr>
        <p:txBody>
          <a:bodyPr>
            <a:noAutofit/>
          </a:bodyPr>
          <a:lstStyle/>
          <a:p>
            <a:pPr algn="just">
              <a:lnSpc>
                <a:spcPts val="3000"/>
              </a:lnSpc>
              <a:spcAft>
                <a:spcPts val="600"/>
              </a:spcAft>
            </a:pPr>
            <a:r>
              <a:rPr lang="pt-BR" sz="2200" b="1" kern="150" dirty="0">
                <a:effectLst/>
                <a:latin typeface="Arial" panose="020B0604020202020204" pitchFamily="34" charset="0"/>
                <a:ea typeface="Calibri" panose="020F0502020204030204" pitchFamily="34" charset="0"/>
                <a:cs typeface="Times New Roman" panose="02020603050405020304" pitchFamily="18" charset="0"/>
              </a:rPr>
              <a:t>Pouco a pouco Lúcifer veio a </a:t>
            </a:r>
            <a:r>
              <a:rPr lang="pt-BR" sz="22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condescender</a:t>
            </a:r>
            <a:r>
              <a:rPr lang="pt-BR" sz="2200" b="1" kern="150" dirty="0">
                <a:effectLst/>
                <a:latin typeface="Arial" panose="020B0604020202020204" pitchFamily="34" charset="0"/>
                <a:ea typeface="Calibri" panose="020F0502020204030204" pitchFamily="34" charset="0"/>
                <a:cs typeface="Times New Roman" panose="02020603050405020304" pitchFamily="18" charset="0"/>
              </a:rPr>
              <a:t> com o desejo de exaltação própria. </a:t>
            </a:r>
            <a:endParaRPr lang="pt-BR" sz="22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000"/>
              </a:lnSpc>
              <a:spcAft>
                <a:spcPts val="600"/>
              </a:spcAft>
            </a:pPr>
            <a:r>
              <a:rPr lang="pt-BR" sz="2200" b="1" kern="150" dirty="0">
                <a:effectLst/>
                <a:latin typeface="Arial" panose="020B0604020202020204" pitchFamily="34" charset="0"/>
                <a:ea typeface="Calibri" panose="020F0502020204030204" pitchFamily="34" charset="0"/>
                <a:cs typeface="Times New Roman" panose="02020603050405020304" pitchFamily="18" charset="0"/>
              </a:rPr>
              <a:t>Se bem que toda a sua glória proviesse de Deus, este poderoso anjo veio a considerá-la como </a:t>
            </a:r>
            <a:r>
              <a:rPr lang="pt-BR" sz="22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pertencente a si próprio. </a:t>
            </a:r>
            <a:endParaRPr lang="pt-BR" sz="22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000"/>
              </a:lnSpc>
              <a:spcAft>
                <a:spcPts val="600"/>
              </a:spcAft>
            </a:pPr>
            <a:r>
              <a:rPr lang="pt-BR" sz="2200" b="1" kern="150" dirty="0">
                <a:effectLst/>
                <a:latin typeface="Arial" panose="020B0604020202020204" pitchFamily="34" charset="0"/>
                <a:ea typeface="Calibri" panose="020F0502020204030204" pitchFamily="34" charset="0"/>
                <a:cs typeface="Times New Roman" panose="02020603050405020304" pitchFamily="18" charset="0"/>
              </a:rPr>
              <a:t>Não contente com sua posição, embora fosse mais honrado do que a hoste celestial, arriscou-se a </a:t>
            </a:r>
            <a:r>
              <a:rPr lang="pt-BR" sz="22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cobiçar</a:t>
            </a:r>
            <a:r>
              <a:rPr lang="pt-BR" sz="2200" b="1" kern="150" dirty="0">
                <a:effectLst/>
                <a:latin typeface="Arial" panose="020B0604020202020204" pitchFamily="34" charset="0"/>
                <a:ea typeface="Calibri" panose="020F0502020204030204" pitchFamily="34" charset="0"/>
                <a:cs typeface="Times New Roman" panose="02020603050405020304" pitchFamily="18" charset="0"/>
              </a:rPr>
              <a:t> a homenagem devida unicamente ao Criador. </a:t>
            </a:r>
            <a:endParaRPr lang="pt-BR" sz="22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000"/>
              </a:lnSpc>
              <a:spcAft>
                <a:spcPts val="600"/>
              </a:spcAft>
            </a:pPr>
            <a:r>
              <a:rPr lang="pt-BR" sz="2200" b="1" kern="150" dirty="0">
                <a:effectLst/>
                <a:latin typeface="Arial" panose="020B0604020202020204" pitchFamily="34" charset="0"/>
                <a:ea typeface="Calibri" panose="020F0502020204030204" pitchFamily="34" charset="0"/>
                <a:cs typeface="Times New Roman" panose="02020603050405020304" pitchFamily="18" charset="0"/>
              </a:rPr>
              <a:t>Em vez de procurar fazer com que Deus fosse o alvo supremo das afeições e fidelidade de todos os seres criados, consistiu o seu esforço em </a:t>
            </a:r>
            <a:r>
              <a:rPr lang="pt-BR" sz="22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obter para si </a:t>
            </a:r>
            <a:r>
              <a:rPr lang="pt-BR" sz="2200" b="1" kern="150" dirty="0">
                <a:effectLst/>
                <a:latin typeface="Arial" panose="020B0604020202020204" pitchFamily="34" charset="0"/>
                <a:ea typeface="Calibri" panose="020F0502020204030204" pitchFamily="34" charset="0"/>
                <a:cs typeface="Times New Roman" panose="02020603050405020304" pitchFamily="18" charset="0"/>
              </a:rPr>
              <a:t>o serviço e lealdade deles. </a:t>
            </a:r>
            <a:endParaRPr lang="pt-BR" sz="22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000"/>
              </a:lnSpc>
              <a:spcAft>
                <a:spcPts val="600"/>
              </a:spcAft>
            </a:pPr>
            <a:r>
              <a:rPr lang="pt-BR" sz="2200" b="1" kern="150" dirty="0">
                <a:effectLst/>
                <a:latin typeface="Arial" panose="020B0604020202020204" pitchFamily="34" charset="0"/>
                <a:ea typeface="Calibri" panose="020F0502020204030204" pitchFamily="34" charset="0"/>
                <a:cs typeface="Times New Roman" panose="02020603050405020304" pitchFamily="18" charset="0"/>
              </a:rPr>
              <a:t>E, cobiçando a glória que o infinito Pai conferira a Seu Filho, este príncipe dos anjos </a:t>
            </a:r>
            <a:r>
              <a:rPr lang="pt-BR" sz="22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aspirou</a:t>
            </a:r>
            <a:r>
              <a:rPr lang="pt-BR" sz="2200" b="1" kern="150" dirty="0">
                <a:effectLst/>
                <a:latin typeface="Arial" panose="020B0604020202020204" pitchFamily="34" charset="0"/>
                <a:ea typeface="Calibri" panose="020F0502020204030204" pitchFamily="34" charset="0"/>
                <a:cs typeface="Times New Roman" panose="02020603050405020304" pitchFamily="18" charset="0"/>
              </a:rPr>
              <a:t> ao poder que era a prerrogativa de Cristo apenas. </a:t>
            </a:r>
            <a:endParaRPr lang="pt-BR" sz="22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000"/>
              </a:lnSpc>
              <a:spcBef>
                <a:spcPts val="0"/>
              </a:spcBef>
              <a:spcAft>
                <a:spcPts val="600"/>
              </a:spcAft>
            </a:pPr>
            <a:endParaRPr lang="pt-BR" sz="2200" b="1" dirty="0">
              <a:latin typeface="Trebuchet MS" panose="020B0603020202020204" pitchFamily="34" charset="0"/>
              <a:ea typeface="Trebuchet MS" panose="020B0603020202020204" pitchFamily="34" charset="0"/>
              <a:cs typeface="Times New Roman" panose="02020603050405020304" pitchFamily="18" charset="0"/>
            </a:endParaRPr>
          </a:p>
        </p:txBody>
      </p:sp>
      <p:pic>
        <p:nvPicPr>
          <p:cNvPr id="4" name="Imagem 3" descr="Imagem em preto e branco&#10;&#10;Descrição gerada automaticamente">
            <a:extLst>
              <a:ext uri="{FF2B5EF4-FFF2-40B4-BE49-F238E27FC236}">
                <a16:creationId xmlns:a16="http://schemas.microsoft.com/office/drawing/2014/main" id="{65D00DFF-6228-8785-E2E5-B721188B5FA0}"/>
              </a:ext>
            </a:extLst>
          </p:cNvPr>
          <p:cNvPicPr>
            <a:picLocks noChangeAspect="1"/>
          </p:cNvPicPr>
          <p:nvPr/>
        </p:nvPicPr>
        <p:blipFill>
          <a:blip r:embed="rId3">
            <a:extLst>
              <a:ext uri="{28A0092B-C50C-407E-A947-70E740481C1C}">
                <a14:useLocalDpi xmlns:a14="http://schemas.microsoft.com/office/drawing/2010/main" val="0"/>
              </a:ext>
            </a:extLst>
          </a:blip>
          <a:srcRect l="51092"/>
          <a:stretch/>
        </p:blipFill>
        <p:spPr>
          <a:xfrm>
            <a:off x="8672944" y="0"/>
            <a:ext cx="550024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77797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470DB-5B32-58AC-32DD-8283514D368A}"/>
            </a:ext>
          </a:extLst>
        </p:cNvPr>
        <p:cNvGrpSpPr/>
        <p:nvPr/>
      </p:nvGrpSpPr>
      <p:grpSpPr>
        <a:xfrm>
          <a:off x="0" y="0"/>
          <a:ext cx="0" cy="0"/>
          <a:chOff x="0" y="0"/>
          <a:chExt cx="0" cy="0"/>
        </a:xfrm>
      </p:grpSpPr>
      <p:pic>
        <p:nvPicPr>
          <p:cNvPr id="4" name="Imagem 3" descr="Sol brilhando em céu azul&#10;&#10;Descrição gerada automaticamente com confiança média">
            <a:extLst>
              <a:ext uri="{FF2B5EF4-FFF2-40B4-BE49-F238E27FC236}">
                <a16:creationId xmlns:a16="http://schemas.microsoft.com/office/drawing/2014/main" id="{BA16E592-42E2-4912-C35C-EC4661EDD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tângulo 1">
            <a:extLst>
              <a:ext uri="{FF2B5EF4-FFF2-40B4-BE49-F238E27FC236}">
                <a16:creationId xmlns:a16="http://schemas.microsoft.com/office/drawing/2014/main" id="{3F0E75B3-09ED-D99C-2458-D90179F450FF}"/>
              </a:ext>
            </a:extLst>
          </p:cNvPr>
          <p:cNvSpPr/>
          <p:nvPr/>
        </p:nvSpPr>
        <p:spPr>
          <a:xfrm>
            <a:off x="0" y="5261122"/>
            <a:ext cx="12192000" cy="769441"/>
          </a:xfrm>
          <a:prstGeom prst="rect">
            <a:avLst/>
          </a:prstGeom>
          <a:noFill/>
        </p:spPr>
        <p:txBody>
          <a:bodyPr wrap="square">
            <a:spAutoFit/>
          </a:bodyPr>
          <a:lstStyle/>
          <a:p>
            <a:pPr algn="ctr" eaLnBrk="1" hangingPunct="1">
              <a:defRPr/>
            </a:pPr>
            <a:r>
              <a:rPr lang="pt-BR" sz="4400" b="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O Que Deus Fez por Lúcifer?</a:t>
            </a:r>
          </a:p>
        </p:txBody>
      </p:sp>
    </p:spTree>
    <p:extLst>
      <p:ext uri="{BB962C8B-B14F-4D97-AF65-F5344CB8AC3E}">
        <p14:creationId xmlns:p14="http://schemas.microsoft.com/office/powerpoint/2010/main" val="4028516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3F71C9-5778-762C-2FB8-E1356C7398FF}"/>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27B6454-FC41-AD04-29BC-6ADB1D88C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C3CD02D5-EF1E-8D49-976F-749F1FC7B01F}"/>
              </a:ext>
            </a:extLst>
          </p:cNvPr>
          <p:cNvSpPr>
            <a:spLocks noGrp="1"/>
          </p:cNvSpPr>
          <p:nvPr>
            <p:ph idx="1"/>
          </p:nvPr>
        </p:nvSpPr>
        <p:spPr>
          <a:xfrm>
            <a:off x="91596" y="129306"/>
            <a:ext cx="8193419" cy="6603989"/>
          </a:xfrm>
        </p:spPr>
        <p:txBody>
          <a:bodyPr>
            <a:noAutofit/>
          </a:bodyPr>
          <a:lstStyle/>
          <a:p>
            <a:pPr algn="just">
              <a:lnSpc>
                <a:spcPts val="32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O Filho de Deus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apresentou</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 perante ele a grandeza, a bondade e a justiça do Criador, e a natureza imutável, sagrada de Sua lei.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2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Mas a advertência, feita com amor e misericórdia infinitos, apenas despertou espírito de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resistência.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2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Lúcifer consentiu que prevalecessem seus sentimentos de inveja para com Cristo, e se tornou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mais decidido.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200"/>
              </a:lnSpc>
              <a:spcAft>
                <a:spcPts val="600"/>
              </a:spcAft>
            </a:pP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Disputar a supremacia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do Filho de Deus, desafiando assim a sabedoria e o amor do Criador, tornara-se o propósito desse príncipe dos anjos.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2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Para tal objetivo estava ele a ponto de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aplicar as energias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daquela mente superior, que, abaixo da de Cristo, era a primeira dentre os exércitos de Deus.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p:txBody>
      </p:sp>
      <p:pic>
        <p:nvPicPr>
          <p:cNvPr id="4" name="Imagem 3" descr="Imagem em preto e branco&#10;&#10;Descrição gerada automaticamente">
            <a:extLst>
              <a:ext uri="{FF2B5EF4-FFF2-40B4-BE49-F238E27FC236}">
                <a16:creationId xmlns:a16="http://schemas.microsoft.com/office/drawing/2014/main" id="{AE64AD24-8B20-0B41-373D-C43081344D16}"/>
              </a:ext>
            </a:extLst>
          </p:cNvPr>
          <p:cNvPicPr>
            <a:picLocks noChangeAspect="1"/>
          </p:cNvPicPr>
          <p:nvPr/>
        </p:nvPicPr>
        <p:blipFill>
          <a:blip r:embed="rId3">
            <a:extLst>
              <a:ext uri="{28A0092B-C50C-407E-A947-70E740481C1C}">
                <a14:useLocalDpi xmlns:a14="http://schemas.microsoft.com/office/drawing/2010/main" val="0"/>
              </a:ext>
            </a:extLst>
          </a:blip>
          <a:srcRect l="51092"/>
          <a:stretch/>
        </p:blipFill>
        <p:spPr>
          <a:xfrm>
            <a:off x="8672944" y="0"/>
            <a:ext cx="550024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117908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6751A-380E-F32F-7E21-6CAADC0ABF7B}"/>
            </a:ext>
          </a:extLst>
        </p:cNvPr>
        <p:cNvGrpSpPr/>
        <p:nvPr/>
      </p:nvGrpSpPr>
      <p:grpSpPr>
        <a:xfrm>
          <a:off x="0" y="0"/>
          <a:ext cx="0" cy="0"/>
          <a:chOff x="0" y="0"/>
          <a:chExt cx="0" cy="0"/>
        </a:xfrm>
      </p:grpSpPr>
      <p:pic>
        <p:nvPicPr>
          <p:cNvPr id="4" name="Imagem 3" descr="Por do sol no horizonte&#10;&#10;Descrição gerada automaticamente">
            <a:extLst>
              <a:ext uri="{FF2B5EF4-FFF2-40B4-BE49-F238E27FC236}">
                <a16:creationId xmlns:a16="http://schemas.microsoft.com/office/drawing/2014/main" id="{C2509581-824E-0EA0-4392-E7E7B5721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tângulo 1">
            <a:extLst>
              <a:ext uri="{FF2B5EF4-FFF2-40B4-BE49-F238E27FC236}">
                <a16:creationId xmlns:a16="http://schemas.microsoft.com/office/drawing/2014/main" id="{04A52523-7D59-2DC3-6F40-5BDE492DE012}"/>
              </a:ext>
            </a:extLst>
          </p:cNvPr>
          <p:cNvSpPr/>
          <p:nvPr/>
        </p:nvSpPr>
        <p:spPr>
          <a:xfrm>
            <a:off x="829732" y="2705725"/>
            <a:ext cx="4876800" cy="1446550"/>
          </a:xfrm>
          <a:prstGeom prst="rect">
            <a:avLst/>
          </a:prstGeom>
          <a:noFill/>
        </p:spPr>
        <p:txBody>
          <a:bodyPr wrap="square">
            <a:spAutoFit/>
          </a:bodyPr>
          <a:lstStyle/>
          <a:p>
            <a:pPr algn="ctr" eaLnBrk="1" hangingPunct="1">
              <a:defRPr/>
            </a:pPr>
            <a:r>
              <a:rPr lang="pt-BR" sz="4400" b="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O Que Deus Fez Pelos Anjos?</a:t>
            </a:r>
          </a:p>
        </p:txBody>
      </p:sp>
    </p:spTree>
    <p:extLst>
      <p:ext uri="{BB962C8B-B14F-4D97-AF65-F5344CB8AC3E}">
        <p14:creationId xmlns:p14="http://schemas.microsoft.com/office/powerpoint/2010/main" val="1765026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6DA3C7-5163-8E65-6800-2E6100EC545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9C58ACD-F75D-70FF-9E7C-7CA9FE7B3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9322E387-9FBB-F727-09DA-114FC55F838F}"/>
              </a:ext>
            </a:extLst>
          </p:cNvPr>
          <p:cNvSpPr>
            <a:spLocks noGrp="1"/>
          </p:cNvSpPr>
          <p:nvPr>
            <p:ph idx="1"/>
          </p:nvPr>
        </p:nvSpPr>
        <p:spPr>
          <a:xfrm>
            <a:off x="94673" y="69275"/>
            <a:ext cx="8204197" cy="6688652"/>
          </a:xfrm>
        </p:spPr>
        <p:txBody>
          <a:bodyPr>
            <a:noAutofit/>
          </a:bodyPr>
          <a:lstStyle/>
          <a:p>
            <a:pPr algn="just">
              <a:lnSpc>
                <a:spcPts val="2800"/>
              </a:lnSpc>
              <a:spcAft>
                <a:spcPts val="600"/>
              </a:spcAft>
            </a:pPr>
            <a:r>
              <a:rPr lang="pt-BR" sz="2200" b="1" kern="150" dirty="0">
                <a:effectLst/>
                <a:latin typeface="Arial" panose="020B0604020202020204" pitchFamily="34" charset="0"/>
                <a:ea typeface="Calibri" panose="020F0502020204030204" pitchFamily="34" charset="0"/>
                <a:cs typeface="Times New Roman" panose="02020603050405020304" pitchFamily="18" charset="0"/>
              </a:rPr>
              <a:t>O Rei do Universo </a:t>
            </a:r>
            <a:r>
              <a:rPr lang="pt-BR" sz="22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convocou</a:t>
            </a:r>
            <a:r>
              <a:rPr lang="pt-BR" sz="2200" b="1" kern="150" dirty="0">
                <a:effectLst/>
                <a:latin typeface="Arial" panose="020B0604020202020204" pitchFamily="34" charset="0"/>
                <a:ea typeface="Calibri" panose="020F0502020204030204" pitchFamily="34" charset="0"/>
                <a:cs typeface="Times New Roman" panose="02020603050405020304" pitchFamily="18" charset="0"/>
              </a:rPr>
              <a:t> os exércitos celestiais perante Ele, para, em sua presença, apresentar a verdadeira posição de Seu Filho, e mostrar a relação que Este mantinha para com todos os seres criados. </a:t>
            </a:r>
            <a:endParaRPr lang="pt-BR" sz="22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2800"/>
              </a:lnSpc>
              <a:spcAft>
                <a:spcPts val="600"/>
              </a:spcAft>
            </a:pPr>
            <a:r>
              <a:rPr lang="pt-BR" sz="2200" b="1" kern="150" dirty="0">
                <a:effectLst/>
                <a:latin typeface="Arial" panose="020B0604020202020204" pitchFamily="34" charset="0"/>
                <a:ea typeface="Calibri" panose="020F0502020204030204" pitchFamily="34" charset="0"/>
                <a:cs typeface="Times New Roman" panose="02020603050405020304" pitchFamily="18" charset="0"/>
              </a:rPr>
              <a:t>Perante os habitantes do Céu, reunidos, o Rei </a:t>
            </a:r>
            <a:r>
              <a:rPr lang="pt-BR" sz="22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declarou que ninguém, a não ser Cristo, </a:t>
            </a:r>
            <a:r>
              <a:rPr lang="pt-BR" sz="2200" b="1" kern="150" dirty="0">
                <a:effectLst/>
                <a:latin typeface="Arial" panose="020B0604020202020204" pitchFamily="34" charset="0"/>
                <a:ea typeface="Calibri" panose="020F0502020204030204" pitchFamily="34" charset="0"/>
                <a:cs typeface="Times New Roman" panose="02020603050405020304" pitchFamily="18" charset="0"/>
              </a:rPr>
              <a:t>o Unigênito de Deus, poderia penetrar inteiramente em Seus propósitos, e a Ele foi confiado executar os poderosos conselhos de Sua vontade. </a:t>
            </a:r>
            <a:endParaRPr lang="pt-BR" sz="22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2800"/>
              </a:lnSpc>
              <a:spcAft>
                <a:spcPts val="600"/>
              </a:spcAft>
            </a:pPr>
            <a:r>
              <a:rPr lang="pt-BR" sz="2200" b="1" kern="150" dirty="0">
                <a:effectLst/>
                <a:latin typeface="Arial" panose="020B0604020202020204" pitchFamily="34" charset="0"/>
                <a:ea typeface="Calibri" panose="020F0502020204030204" pitchFamily="34" charset="0"/>
                <a:cs typeface="Times New Roman" panose="02020603050405020304" pitchFamily="18" charset="0"/>
              </a:rPr>
              <a:t>Cristo ia ainda exercer o poder divino na </a:t>
            </a:r>
            <a:r>
              <a:rPr lang="pt-BR" sz="22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criação da Terra e de seus habitantes. </a:t>
            </a:r>
            <a:r>
              <a:rPr lang="pt-BR" sz="2200" b="1" kern="150" dirty="0">
                <a:effectLst/>
                <a:latin typeface="Arial" panose="020B0604020202020204" pitchFamily="34" charset="0"/>
                <a:ea typeface="Calibri" panose="020F0502020204030204" pitchFamily="34" charset="0"/>
                <a:cs typeface="Times New Roman" panose="02020603050405020304" pitchFamily="18" charset="0"/>
              </a:rPr>
              <a:t>Em tudo isto, porém, não procuraria poder ou exaltação para Si mesmo, contrários ao plano de Deus, mas exaltaria a glória do Pai, e executaria Seus propósitos de beneficência e amor. </a:t>
            </a:r>
            <a:endParaRPr lang="pt-BR" sz="22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2800"/>
              </a:lnSpc>
              <a:spcAft>
                <a:spcPts val="600"/>
              </a:spcAft>
            </a:pPr>
            <a:r>
              <a:rPr lang="pt-BR" sz="2200" b="1" kern="150" dirty="0">
                <a:effectLst/>
                <a:latin typeface="Arial" panose="020B0604020202020204" pitchFamily="34" charset="0"/>
                <a:ea typeface="Calibri" panose="020F0502020204030204" pitchFamily="34" charset="0"/>
                <a:cs typeface="Times New Roman" panose="02020603050405020304" pitchFamily="18" charset="0"/>
              </a:rPr>
              <a:t>Os anjos </a:t>
            </a:r>
            <a:r>
              <a:rPr lang="pt-BR" sz="22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alegremente reconheceram </a:t>
            </a:r>
            <a:r>
              <a:rPr lang="pt-BR" sz="2200" b="1" kern="150" dirty="0">
                <a:effectLst/>
                <a:latin typeface="Arial" panose="020B0604020202020204" pitchFamily="34" charset="0"/>
                <a:ea typeface="Calibri" panose="020F0502020204030204" pitchFamily="34" charset="0"/>
                <a:cs typeface="Times New Roman" panose="02020603050405020304" pitchFamily="18" charset="0"/>
              </a:rPr>
              <a:t>a supremacia de Cristo, e, prostrando-se diante </a:t>
            </a:r>
            <a:r>
              <a:rPr lang="pt-BR" sz="2200" b="1" kern="150" dirty="0" err="1">
                <a:effectLst/>
                <a:latin typeface="Arial" panose="020B0604020202020204" pitchFamily="34" charset="0"/>
                <a:ea typeface="Calibri" panose="020F0502020204030204" pitchFamily="34" charset="0"/>
                <a:cs typeface="Times New Roman" panose="02020603050405020304" pitchFamily="18" charset="0"/>
              </a:rPr>
              <a:t>dEle</a:t>
            </a:r>
            <a:r>
              <a:rPr lang="pt-BR" sz="2200" b="1" kern="150" dirty="0">
                <a:effectLst/>
                <a:latin typeface="Arial" panose="020B0604020202020204" pitchFamily="34" charset="0"/>
                <a:ea typeface="Calibri" panose="020F0502020204030204" pitchFamily="34" charset="0"/>
                <a:cs typeface="Times New Roman" panose="02020603050405020304" pitchFamily="18" charset="0"/>
              </a:rPr>
              <a:t>, extravasaram seu amor e adoração. </a:t>
            </a:r>
            <a:endParaRPr lang="pt-BR" sz="22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2800"/>
              </a:lnSpc>
              <a:spcBef>
                <a:spcPts val="0"/>
              </a:spcBef>
              <a:spcAft>
                <a:spcPts val="600"/>
              </a:spcAft>
            </a:pPr>
            <a:endParaRPr lang="pt-BR" sz="2200" b="1" dirty="0">
              <a:latin typeface="Trebuchet MS" panose="020B0603020202020204" pitchFamily="34" charset="0"/>
              <a:ea typeface="Trebuchet MS" panose="020B0603020202020204" pitchFamily="34" charset="0"/>
              <a:cs typeface="Times New Roman" panose="02020603050405020304" pitchFamily="18" charset="0"/>
            </a:endParaRPr>
          </a:p>
        </p:txBody>
      </p:sp>
      <p:pic>
        <p:nvPicPr>
          <p:cNvPr id="4" name="Imagem 3" descr="Imagem em preto e branco&#10;&#10;Descrição gerada automaticamente">
            <a:extLst>
              <a:ext uri="{FF2B5EF4-FFF2-40B4-BE49-F238E27FC236}">
                <a16:creationId xmlns:a16="http://schemas.microsoft.com/office/drawing/2014/main" id="{2EF8764C-A5B4-6A45-F350-745E7F9388FE}"/>
              </a:ext>
            </a:extLst>
          </p:cNvPr>
          <p:cNvPicPr>
            <a:picLocks noChangeAspect="1"/>
          </p:cNvPicPr>
          <p:nvPr/>
        </p:nvPicPr>
        <p:blipFill>
          <a:blip r:embed="rId3">
            <a:extLst>
              <a:ext uri="{28A0092B-C50C-407E-A947-70E740481C1C}">
                <a14:useLocalDpi xmlns:a14="http://schemas.microsoft.com/office/drawing/2010/main" val="0"/>
              </a:ext>
            </a:extLst>
          </a:blip>
          <a:srcRect l="51092"/>
          <a:stretch/>
        </p:blipFill>
        <p:spPr>
          <a:xfrm>
            <a:off x="8672944" y="0"/>
            <a:ext cx="550024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896736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93EA8-1143-0EEB-B241-9F48DB5373D3}"/>
            </a:ext>
          </a:extLst>
        </p:cNvPr>
        <p:cNvGrpSpPr/>
        <p:nvPr/>
      </p:nvGrpSpPr>
      <p:grpSpPr>
        <a:xfrm>
          <a:off x="0" y="0"/>
          <a:ext cx="0" cy="0"/>
          <a:chOff x="0" y="0"/>
          <a:chExt cx="0" cy="0"/>
        </a:xfrm>
      </p:grpSpPr>
      <p:pic>
        <p:nvPicPr>
          <p:cNvPr id="4" name="Imagem 3" descr="Homem de terno e gravata&#10;&#10;Descrição gerada automaticamente">
            <a:extLst>
              <a:ext uri="{FF2B5EF4-FFF2-40B4-BE49-F238E27FC236}">
                <a16:creationId xmlns:a16="http://schemas.microsoft.com/office/drawing/2014/main" id="{79A6F99A-08DC-4DDE-3866-D6C9CE53D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tângulo 1">
            <a:extLst>
              <a:ext uri="{FF2B5EF4-FFF2-40B4-BE49-F238E27FC236}">
                <a16:creationId xmlns:a16="http://schemas.microsoft.com/office/drawing/2014/main" id="{ACF5528F-052A-7B58-CFF2-0307DA5C2812}"/>
              </a:ext>
            </a:extLst>
          </p:cNvPr>
          <p:cNvSpPr/>
          <p:nvPr/>
        </p:nvSpPr>
        <p:spPr>
          <a:xfrm>
            <a:off x="135468" y="2367171"/>
            <a:ext cx="5706533" cy="2123658"/>
          </a:xfrm>
          <a:prstGeom prst="rect">
            <a:avLst/>
          </a:prstGeom>
          <a:noFill/>
        </p:spPr>
        <p:txBody>
          <a:bodyPr wrap="square">
            <a:spAutoFit/>
          </a:bodyPr>
          <a:lstStyle/>
          <a:p>
            <a:pPr algn="ctr" eaLnBrk="1" hangingPunct="1">
              <a:defRPr/>
            </a:pPr>
            <a:r>
              <a:rPr lang="pt-BR" sz="4400" b="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Mas o que Fez o Pecado Vencer o Coração de Lúcifer?</a:t>
            </a:r>
          </a:p>
        </p:txBody>
      </p:sp>
    </p:spTree>
    <p:extLst>
      <p:ext uri="{BB962C8B-B14F-4D97-AF65-F5344CB8AC3E}">
        <p14:creationId xmlns:p14="http://schemas.microsoft.com/office/powerpoint/2010/main" val="2786394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D3A4DA-32C0-13CA-18E1-982A9DB1BDAA}"/>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EF4A85E-3148-C5B0-7BC9-CEB6A3E783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4F6FA5EB-06F1-90A9-13F4-F9F09D86CAF7}"/>
              </a:ext>
            </a:extLst>
          </p:cNvPr>
          <p:cNvSpPr>
            <a:spLocks noGrp="1"/>
          </p:cNvSpPr>
          <p:nvPr>
            <p:ph idx="1"/>
          </p:nvPr>
        </p:nvSpPr>
        <p:spPr>
          <a:xfrm>
            <a:off x="83897" y="60036"/>
            <a:ext cx="8478207" cy="6857989"/>
          </a:xfrm>
        </p:spPr>
        <p:txBody>
          <a:bodyPr>
            <a:noAutofit/>
          </a:bodyPr>
          <a:lstStyle/>
          <a:p>
            <a:pPr algn="just">
              <a:lnSpc>
                <a:spcPts val="3400"/>
              </a:lnSpc>
              <a:spcAft>
                <a:spcPts val="600"/>
              </a:spcAft>
            </a:pPr>
            <a:r>
              <a:rPr lang="pt-BR" sz="2000" b="1" kern="150" dirty="0">
                <a:effectLst/>
                <a:latin typeface="Arial" panose="020B0604020202020204" pitchFamily="34" charset="0"/>
                <a:ea typeface="Calibri" panose="020F0502020204030204" pitchFamily="34" charset="0"/>
                <a:cs typeface="Times New Roman" panose="02020603050405020304" pitchFamily="18" charset="0"/>
              </a:rPr>
              <a:t>Lúcifer curvou-se com eles; mas em seu coração havia </a:t>
            </a:r>
            <a:r>
              <a:rPr lang="pt-BR" sz="20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um conflito estranho, violento. </a:t>
            </a:r>
            <a:r>
              <a:rPr lang="pt-BR" sz="2000" b="1" kern="150" dirty="0">
                <a:effectLst/>
                <a:latin typeface="Arial" panose="020B0604020202020204" pitchFamily="34" charset="0"/>
                <a:ea typeface="Calibri" panose="020F0502020204030204" pitchFamily="34" charset="0"/>
                <a:cs typeface="Times New Roman" panose="02020603050405020304" pitchFamily="18" charset="0"/>
              </a:rPr>
              <a:t>A verdade, a justiça e a lealdade estavam a lutar contra a inveja e o ciúme. </a:t>
            </a:r>
            <a:endParaRPr lang="pt-BR" sz="20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400"/>
              </a:lnSpc>
              <a:spcAft>
                <a:spcPts val="600"/>
              </a:spcAft>
            </a:pPr>
            <a:r>
              <a:rPr lang="pt-BR" sz="2000" b="1" kern="150" dirty="0">
                <a:effectLst/>
                <a:latin typeface="Arial" panose="020B0604020202020204" pitchFamily="34" charset="0"/>
                <a:ea typeface="Calibri" panose="020F0502020204030204" pitchFamily="34" charset="0"/>
                <a:cs typeface="Times New Roman" panose="02020603050405020304" pitchFamily="18" charset="0"/>
              </a:rPr>
              <a:t>Ao ascenderem os cânticos de louvores, em melodiosos acordes, avolumados por milhares de alegres vozes, o espírito do mal pareceu subjugado; indizível amor fazia fremir todo o seu ser; em concerto com os adoradores destituídos de pecado, </a:t>
            </a:r>
            <a:r>
              <a:rPr lang="pt-BR" sz="2000" b="1" kern="150"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expandia-se-lhe</a:t>
            </a:r>
            <a:r>
              <a:rPr lang="pt-BR" sz="20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 alma em amor para com o Pai e o Filho. </a:t>
            </a:r>
            <a:endParaRPr lang="pt-BR" sz="2000" b="1" dirty="0">
              <a:solidFill>
                <a:srgbClr val="FF0000"/>
              </a:solidFill>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400"/>
              </a:lnSpc>
              <a:spcAft>
                <a:spcPts val="600"/>
              </a:spcAft>
            </a:pPr>
            <a:r>
              <a:rPr lang="pt-BR" sz="2000" b="1" kern="150" dirty="0">
                <a:effectLst/>
                <a:latin typeface="Arial" panose="020B0604020202020204" pitchFamily="34" charset="0"/>
                <a:ea typeface="Calibri" panose="020F0502020204030204" pitchFamily="34" charset="0"/>
                <a:cs typeface="Times New Roman" panose="02020603050405020304" pitchFamily="18" charset="0"/>
              </a:rPr>
              <a:t>De novo, porém, achou-se </a:t>
            </a:r>
            <a:r>
              <a:rPr lang="pt-BR" sz="20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repleto de orgulho por sua própria glória. </a:t>
            </a:r>
            <a:r>
              <a:rPr lang="pt-BR" sz="2000" b="1" kern="150" dirty="0">
                <a:effectLst/>
                <a:latin typeface="Arial" panose="020B0604020202020204" pitchFamily="34" charset="0"/>
                <a:ea typeface="Calibri" panose="020F0502020204030204" pitchFamily="34" charset="0"/>
                <a:cs typeface="Times New Roman" panose="02020603050405020304" pitchFamily="18" charset="0"/>
              </a:rPr>
              <a:t>Voltou-lhe o desejo de supremacia, e uma vez mais condescendeu com a inveja de Cristo. </a:t>
            </a:r>
            <a:endParaRPr lang="pt-BR" sz="20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400"/>
              </a:lnSpc>
              <a:spcAft>
                <a:spcPts val="600"/>
              </a:spcAft>
            </a:pPr>
            <a:r>
              <a:rPr lang="pt-BR" sz="2000" b="1" kern="150" dirty="0">
                <a:effectLst/>
                <a:latin typeface="Arial" panose="020B0604020202020204" pitchFamily="34" charset="0"/>
                <a:ea typeface="Calibri" panose="020F0502020204030204" pitchFamily="34" charset="0"/>
                <a:cs typeface="Times New Roman" panose="02020603050405020304" pitchFamily="18" charset="0"/>
              </a:rPr>
              <a:t>As altas honras conferidas a Lúcifer não eram apreciadas como um dom especial de Deus, e, portanto, </a:t>
            </a:r>
            <a:r>
              <a:rPr lang="pt-BR" sz="20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não provocavam gratidão </a:t>
            </a:r>
            <a:r>
              <a:rPr lang="pt-BR" sz="2000" b="1" kern="150" dirty="0">
                <a:effectLst/>
                <a:latin typeface="Arial" panose="020B0604020202020204" pitchFamily="34" charset="0"/>
                <a:ea typeface="Calibri" panose="020F0502020204030204" pitchFamily="34" charset="0"/>
                <a:cs typeface="Times New Roman" panose="02020603050405020304" pitchFamily="18" charset="0"/>
              </a:rPr>
              <a:t>para com o seu Criador. </a:t>
            </a:r>
            <a:endParaRPr lang="pt-BR" sz="2000" b="1" dirty="0">
              <a:effectLst/>
              <a:latin typeface="Trebuchet MS" panose="020B0603020202020204" pitchFamily="34" charset="0"/>
              <a:ea typeface="Trebuchet MS" panose="020B0603020202020204" pitchFamily="34" charset="0"/>
              <a:cs typeface="Times New Roman" panose="02020603050405020304" pitchFamily="18" charset="0"/>
            </a:endParaRPr>
          </a:p>
        </p:txBody>
      </p:sp>
      <p:pic>
        <p:nvPicPr>
          <p:cNvPr id="4" name="Imagem 3" descr="Imagem em preto e branco&#10;&#10;Descrição gerada automaticamente">
            <a:extLst>
              <a:ext uri="{FF2B5EF4-FFF2-40B4-BE49-F238E27FC236}">
                <a16:creationId xmlns:a16="http://schemas.microsoft.com/office/drawing/2014/main" id="{3B4CC408-BBBD-AB2C-101E-C4DB169A7DFA}"/>
              </a:ext>
            </a:extLst>
          </p:cNvPr>
          <p:cNvPicPr>
            <a:picLocks noChangeAspect="1"/>
          </p:cNvPicPr>
          <p:nvPr/>
        </p:nvPicPr>
        <p:blipFill>
          <a:blip r:embed="rId3">
            <a:extLst>
              <a:ext uri="{28A0092B-C50C-407E-A947-70E740481C1C}">
                <a14:useLocalDpi xmlns:a14="http://schemas.microsoft.com/office/drawing/2010/main" val="0"/>
              </a:ext>
            </a:extLst>
          </a:blip>
          <a:srcRect l="51092"/>
          <a:stretch/>
        </p:blipFill>
        <p:spPr>
          <a:xfrm>
            <a:off x="8672944" y="0"/>
            <a:ext cx="550024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920508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81BEBF-C9FD-8080-6AEB-4BA3B340E0D3}"/>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34CAD29-7F25-164A-CE57-BD165FE02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93150910-1AA8-223E-F9D1-C7957DDD5A8A}"/>
              </a:ext>
            </a:extLst>
          </p:cNvPr>
          <p:cNvSpPr>
            <a:spLocks noGrp="1"/>
          </p:cNvSpPr>
          <p:nvPr>
            <p:ph idx="1"/>
          </p:nvPr>
        </p:nvSpPr>
        <p:spPr>
          <a:xfrm>
            <a:off x="279403" y="138546"/>
            <a:ext cx="7577664" cy="6719456"/>
          </a:xfrm>
        </p:spPr>
        <p:txBody>
          <a:bodyPr>
            <a:noAutofit/>
          </a:bodyPr>
          <a:lstStyle/>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Ele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se gloriava em seu brilho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e exaltação, e almejava ser igual a Deus.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600"/>
              </a:lnSpc>
              <a:spcAft>
                <a:spcPts val="600"/>
              </a:spcAft>
            </a:pP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Era amado e reverenciado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pelo exército celestial, anjos se deleitavam em executar suas ordens, e estava ele revestido de sabedoria e glória mais do que todos eles. Contudo, o Filho de Deus era mais exaltado do que ele, sendo um em poder e autoridade com o Pai. </a:t>
            </a:r>
          </a:p>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Partilhava dos conselhos do Pai, enquanto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Lúcifer não penetrava assim nos propósitos de Deus.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“Por que”, perguntava este poderoso anjo, “deveria Cristo ter a primazia? Por que é Ele mais honrado do que Lúcifer?”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p:txBody>
      </p:sp>
      <p:pic>
        <p:nvPicPr>
          <p:cNvPr id="4" name="Imagem 3" descr="Imagem em preto e branco&#10;&#10;Descrição gerada automaticamente">
            <a:extLst>
              <a:ext uri="{FF2B5EF4-FFF2-40B4-BE49-F238E27FC236}">
                <a16:creationId xmlns:a16="http://schemas.microsoft.com/office/drawing/2014/main" id="{C7B758E9-FE27-1431-7BA5-E146C98E6866}"/>
              </a:ext>
            </a:extLst>
          </p:cNvPr>
          <p:cNvPicPr>
            <a:picLocks noChangeAspect="1"/>
          </p:cNvPicPr>
          <p:nvPr/>
        </p:nvPicPr>
        <p:blipFill>
          <a:blip r:embed="rId3">
            <a:extLst>
              <a:ext uri="{28A0092B-C50C-407E-A947-70E740481C1C}">
                <a14:useLocalDpi xmlns:a14="http://schemas.microsoft.com/office/drawing/2010/main" val="0"/>
              </a:ext>
            </a:extLst>
          </a:blip>
          <a:srcRect l="51092"/>
          <a:stretch/>
        </p:blipFill>
        <p:spPr>
          <a:xfrm>
            <a:off x="8672944" y="0"/>
            <a:ext cx="550024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98057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E9B05-DD1F-90A0-77A7-09EC9A5F72F0}"/>
            </a:ext>
          </a:extLst>
        </p:cNvPr>
        <p:cNvGrpSpPr/>
        <p:nvPr/>
      </p:nvGrpSpPr>
      <p:grpSpPr>
        <a:xfrm>
          <a:off x="0" y="0"/>
          <a:ext cx="0" cy="0"/>
          <a:chOff x="0" y="0"/>
          <a:chExt cx="0" cy="0"/>
        </a:xfrm>
      </p:grpSpPr>
      <p:pic>
        <p:nvPicPr>
          <p:cNvPr id="5" name="Imagem 4" descr="Pessoa com cabelo loiro&#10;&#10;Descrição gerada automaticamente com confiança média">
            <a:extLst>
              <a:ext uri="{FF2B5EF4-FFF2-40B4-BE49-F238E27FC236}">
                <a16:creationId xmlns:a16="http://schemas.microsoft.com/office/drawing/2014/main" id="{FFD58451-6132-3500-4B21-21415B39F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tângulo 1">
            <a:extLst>
              <a:ext uri="{FF2B5EF4-FFF2-40B4-BE49-F238E27FC236}">
                <a16:creationId xmlns:a16="http://schemas.microsoft.com/office/drawing/2014/main" id="{EA0A40B9-C8A8-BED2-858E-0953C3B5737A}"/>
              </a:ext>
            </a:extLst>
          </p:cNvPr>
          <p:cNvSpPr/>
          <p:nvPr/>
        </p:nvSpPr>
        <p:spPr>
          <a:xfrm>
            <a:off x="0" y="566086"/>
            <a:ext cx="12192000" cy="646331"/>
          </a:xfrm>
          <a:prstGeom prst="rect">
            <a:avLst/>
          </a:prstGeom>
          <a:noFill/>
        </p:spPr>
        <p:txBody>
          <a:bodyPr wrap="square">
            <a:spAutoFit/>
          </a:bodyPr>
          <a:lstStyle/>
          <a:p>
            <a:pPr algn="ctr" eaLnBrk="1" hangingPunct="1">
              <a:defRPr/>
            </a:pPr>
            <a:r>
              <a:rPr lang="pt-BR" sz="3600" b="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Qual foi o Método de Lúcifer para Enganar os Anjos? </a:t>
            </a:r>
          </a:p>
        </p:txBody>
      </p:sp>
    </p:spTree>
    <p:extLst>
      <p:ext uri="{BB962C8B-B14F-4D97-AF65-F5344CB8AC3E}">
        <p14:creationId xmlns:p14="http://schemas.microsoft.com/office/powerpoint/2010/main" val="2223113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DF4E80-3E89-DEB8-608E-E94EFF6AFE6D}"/>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66F0E10-DA1C-80A3-197F-8B4DA6045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B9EB71BF-9D07-7195-F8FB-3CEED368EE4D}"/>
              </a:ext>
            </a:extLst>
          </p:cNvPr>
          <p:cNvSpPr>
            <a:spLocks noGrp="1"/>
          </p:cNvSpPr>
          <p:nvPr>
            <p:ph idx="1"/>
          </p:nvPr>
        </p:nvSpPr>
        <p:spPr>
          <a:xfrm>
            <a:off x="86975" y="170873"/>
            <a:ext cx="8461274" cy="6654786"/>
          </a:xfrm>
        </p:spPr>
        <p:txBody>
          <a:bodyPr>
            <a:noAutofit/>
          </a:bodyPr>
          <a:lstStyle/>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Ele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agia em misterioso segredo,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e durante algum tempo escondeu seu propósito real sob uma aparência de reverência para com Deus.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Começou a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insinuar dúvidas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com respeito às leis que governavam os seres celestiais, dando a entender que, conquanto pudessem as leis ser necessárias para os habitantes dos mundos,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não necessitavam de tais restrições</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 os anjos, mais elevados por natureza, pois que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sua sabedoria era um guia suficiente.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Não eram eles seres que pudessem acarretar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desonra a Deus;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todos os seus pensamentos eram santos; não havia para eles maior possibilidade de errar do que para o próprio Deus.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p:txBody>
      </p:sp>
      <p:pic>
        <p:nvPicPr>
          <p:cNvPr id="4" name="Imagem 3" descr="Imagem em preto e branco&#10;&#10;Descrição gerada automaticamente">
            <a:extLst>
              <a:ext uri="{FF2B5EF4-FFF2-40B4-BE49-F238E27FC236}">
                <a16:creationId xmlns:a16="http://schemas.microsoft.com/office/drawing/2014/main" id="{1673D487-FE8C-7B56-6AFF-517AE7D70CDA}"/>
              </a:ext>
            </a:extLst>
          </p:cNvPr>
          <p:cNvPicPr>
            <a:picLocks noChangeAspect="1"/>
          </p:cNvPicPr>
          <p:nvPr/>
        </p:nvPicPr>
        <p:blipFill>
          <a:blip r:embed="rId3">
            <a:extLst>
              <a:ext uri="{28A0092B-C50C-407E-A947-70E740481C1C}">
                <a14:useLocalDpi xmlns:a14="http://schemas.microsoft.com/office/drawing/2010/main" val="0"/>
              </a:ext>
            </a:extLst>
          </a:blip>
          <a:srcRect l="51092"/>
          <a:stretch/>
        </p:blipFill>
        <p:spPr>
          <a:xfrm>
            <a:off x="8672944" y="0"/>
            <a:ext cx="550024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548671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45B61-D03D-D424-4ADD-03AB7DA0AB25}"/>
            </a:ext>
          </a:extLst>
        </p:cNvPr>
        <p:cNvGrpSpPr/>
        <p:nvPr/>
      </p:nvGrpSpPr>
      <p:grpSpPr>
        <a:xfrm>
          <a:off x="0" y="0"/>
          <a:ext cx="0" cy="0"/>
          <a:chOff x="0" y="0"/>
          <a:chExt cx="0" cy="0"/>
        </a:xfrm>
      </p:grpSpPr>
      <p:pic>
        <p:nvPicPr>
          <p:cNvPr id="3" name="Imagem 2" descr="Uma imagem contendo quarto, mesa&#10;&#10;Descrição gerada automaticamente">
            <a:extLst>
              <a:ext uri="{FF2B5EF4-FFF2-40B4-BE49-F238E27FC236}">
                <a16:creationId xmlns:a16="http://schemas.microsoft.com/office/drawing/2014/main" id="{06BBEBA6-CAB0-5C06-DAFD-5C137EC75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tângulo 4">
            <a:extLst>
              <a:ext uri="{FF2B5EF4-FFF2-40B4-BE49-F238E27FC236}">
                <a16:creationId xmlns:a16="http://schemas.microsoft.com/office/drawing/2014/main" id="{6A751132-2C4E-80A0-99E1-CC643B27E252}"/>
              </a:ext>
            </a:extLst>
          </p:cNvPr>
          <p:cNvSpPr/>
          <p:nvPr/>
        </p:nvSpPr>
        <p:spPr>
          <a:xfrm>
            <a:off x="0" y="624794"/>
            <a:ext cx="12192000" cy="923330"/>
          </a:xfrm>
          <a:prstGeom prst="rect">
            <a:avLst/>
          </a:prstGeom>
          <a:noFill/>
        </p:spPr>
        <p:txBody>
          <a:bodyPr wrap="square">
            <a:spAutoFit/>
          </a:bodyPr>
          <a:lstStyle/>
          <a:p>
            <a:pPr algn="ctr" eaLnBrk="1" hangingPunct="1">
              <a:defRPr/>
            </a:pPr>
            <a:r>
              <a:rPr lang="pt-BR" sz="5400" b="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Ezequiel 28 e Isaías 14</a:t>
            </a:r>
          </a:p>
        </p:txBody>
      </p:sp>
    </p:spTree>
    <p:extLst>
      <p:ext uri="{BB962C8B-B14F-4D97-AF65-F5344CB8AC3E}">
        <p14:creationId xmlns:p14="http://schemas.microsoft.com/office/powerpoint/2010/main" val="3284625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967140-1EFA-847B-4074-D9CB682A2EFE}"/>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CD18C92-43DB-70B2-93B1-3A854296E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EB2A79FB-843C-4A6E-46BB-8F71D0B5D0A3}"/>
              </a:ext>
            </a:extLst>
          </p:cNvPr>
          <p:cNvSpPr>
            <a:spLocks noGrp="1"/>
          </p:cNvSpPr>
          <p:nvPr>
            <p:ph idx="1"/>
          </p:nvPr>
        </p:nvSpPr>
        <p:spPr>
          <a:xfrm>
            <a:off x="211670" y="180109"/>
            <a:ext cx="8101057" cy="6745620"/>
          </a:xfrm>
        </p:spPr>
        <p:txBody>
          <a:bodyPr>
            <a:noAutofit/>
          </a:bodyPr>
          <a:lstStyle/>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A exaltação do Filho de Deus à igualdade com o Pai, foi representada como sendo uma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injustiça a Lúcifer</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 o qual, pretendia-se, tinha também direito à reverência e à honra.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Se este príncipe dos anjos pudesse tão-somente alcançar a sua verdadeira e elevada posição, grande bem resultaria para todo o exército do Céu; pois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era seu objetivo conseguir liberdade para todos.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Agora, porém, mesmo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 liberdade que eles até ali haviam desfrutado, tinha chegado a seu fim;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pois lhes havia sido designado um Governador absoluto, e todos deveriam prestar homenagem à Sua autoridade.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p:txBody>
      </p:sp>
      <p:pic>
        <p:nvPicPr>
          <p:cNvPr id="4" name="Imagem 3" descr="Imagem em preto e branco&#10;&#10;Descrição gerada automaticamente">
            <a:extLst>
              <a:ext uri="{FF2B5EF4-FFF2-40B4-BE49-F238E27FC236}">
                <a16:creationId xmlns:a16="http://schemas.microsoft.com/office/drawing/2014/main" id="{961B8295-1581-1246-1FF8-086E13A3BCB3}"/>
              </a:ext>
            </a:extLst>
          </p:cNvPr>
          <p:cNvPicPr>
            <a:picLocks noChangeAspect="1"/>
          </p:cNvPicPr>
          <p:nvPr/>
        </p:nvPicPr>
        <p:blipFill>
          <a:blip r:embed="rId3">
            <a:extLst>
              <a:ext uri="{28A0092B-C50C-407E-A947-70E740481C1C}">
                <a14:useLocalDpi xmlns:a14="http://schemas.microsoft.com/office/drawing/2010/main" val="0"/>
              </a:ext>
            </a:extLst>
          </a:blip>
          <a:srcRect l="51092"/>
          <a:stretch/>
        </p:blipFill>
        <p:spPr>
          <a:xfrm>
            <a:off x="8672944" y="0"/>
            <a:ext cx="550024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649192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7AFE6-87A9-6731-F30F-8F1DE4A7915A}"/>
            </a:ext>
          </a:extLst>
        </p:cNvPr>
        <p:cNvGrpSpPr/>
        <p:nvPr/>
      </p:nvGrpSpPr>
      <p:grpSpPr>
        <a:xfrm>
          <a:off x="0" y="0"/>
          <a:ext cx="0" cy="0"/>
          <a:chOff x="0" y="0"/>
          <a:chExt cx="0" cy="0"/>
        </a:xfrm>
      </p:grpSpPr>
      <p:pic>
        <p:nvPicPr>
          <p:cNvPr id="4" name="Imagem 3" descr="Homem com as mãos na cintura&#10;&#10;Descrição gerada automaticamente">
            <a:extLst>
              <a:ext uri="{FF2B5EF4-FFF2-40B4-BE49-F238E27FC236}">
                <a16:creationId xmlns:a16="http://schemas.microsoft.com/office/drawing/2014/main" id="{B27760CA-908E-9435-3332-54A063753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tângulo 1">
            <a:extLst>
              <a:ext uri="{FF2B5EF4-FFF2-40B4-BE49-F238E27FC236}">
                <a16:creationId xmlns:a16="http://schemas.microsoft.com/office/drawing/2014/main" id="{B693A738-0FD6-DCDB-A17E-8F2BFB2D5701}"/>
              </a:ext>
            </a:extLst>
          </p:cNvPr>
          <p:cNvSpPr/>
          <p:nvPr/>
        </p:nvSpPr>
        <p:spPr>
          <a:xfrm>
            <a:off x="6570135" y="2367171"/>
            <a:ext cx="4876800" cy="2123658"/>
          </a:xfrm>
          <a:prstGeom prst="rect">
            <a:avLst/>
          </a:prstGeom>
          <a:noFill/>
        </p:spPr>
        <p:txBody>
          <a:bodyPr wrap="square">
            <a:spAutoFit/>
          </a:bodyPr>
          <a:lstStyle/>
          <a:p>
            <a:pPr algn="ctr" eaLnBrk="1" hangingPunct="1">
              <a:defRPr/>
            </a:pPr>
            <a:r>
              <a:rPr lang="pt-BR" sz="4400" b="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Por que Tantos Anjos Deram Razão à Lúcifer? </a:t>
            </a:r>
          </a:p>
        </p:txBody>
      </p:sp>
    </p:spTree>
    <p:extLst>
      <p:ext uri="{BB962C8B-B14F-4D97-AF65-F5344CB8AC3E}">
        <p14:creationId xmlns:p14="http://schemas.microsoft.com/office/powerpoint/2010/main" val="2803050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1CE522-99D9-F24E-A32C-633D95321614}"/>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19E53CA-5206-0570-F679-202B279E4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8E545A72-9647-D3E6-86A2-2BA2919D3733}"/>
              </a:ext>
            </a:extLst>
          </p:cNvPr>
          <p:cNvSpPr>
            <a:spLocks noGrp="1"/>
          </p:cNvSpPr>
          <p:nvPr>
            <p:ph idx="1"/>
          </p:nvPr>
        </p:nvSpPr>
        <p:spPr>
          <a:xfrm>
            <a:off x="99287" y="220129"/>
            <a:ext cx="8268853" cy="6360775"/>
          </a:xfrm>
        </p:spPr>
        <p:txBody>
          <a:bodyPr>
            <a:noAutofit/>
          </a:bodyPr>
          <a:lstStyle/>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A inveja e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falsa representação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de Lúcifer, bem como sua pretensão à igualdade com Cristo, tornaram necessária uma declaração a respeito da verdadeira posição do Filho de Deus; mas esta havia sido a mesma desde o princípio.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600"/>
              </a:lnSpc>
              <a:spcAft>
                <a:spcPts val="600"/>
              </a:spcAft>
            </a:pP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Tirando vantagem da amável e leal confiança nele depositada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pelos seres santos que estavam sob suas ordens, com tal arte infiltrara em suas mentes a sua própria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desconfiança e descontentamento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que sua participação não foi percebida.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Lúcifer havia apresentado os propósitos de Deus sob uma luz falsa,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interpretando-os mal e torcendo-os,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de modo a incitar a dissensão e descontentamento. </a:t>
            </a:r>
          </a:p>
        </p:txBody>
      </p:sp>
      <p:pic>
        <p:nvPicPr>
          <p:cNvPr id="4" name="Imagem 3" descr="Imagem em preto e branco&#10;&#10;Descrição gerada automaticamente">
            <a:extLst>
              <a:ext uri="{FF2B5EF4-FFF2-40B4-BE49-F238E27FC236}">
                <a16:creationId xmlns:a16="http://schemas.microsoft.com/office/drawing/2014/main" id="{7F2E60F5-FB33-7029-0FF5-2FF410C49D19}"/>
              </a:ext>
            </a:extLst>
          </p:cNvPr>
          <p:cNvPicPr>
            <a:picLocks noChangeAspect="1"/>
          </p:cNvPicPr>
          <p:nvPr/>
        </p:nvPicPr>
        <p:blipFill>
          <a:blip r:embed="rId3">
            <a:extLst>
              <a:ext uri="{28A0092B-C50C-407E-A947-70E740481C1C}">
                <a14:useLocalDpi xmlns:a14="http://schemas.microsoft.com/office/drawing/2010/main" val="0"/>
              </a:ext>
            </a:extLst>
          </a:blip>
          <a:srcRect l="51092"/>
          <a:stretch/>
        </p:blipFill>
        <p:spPr>
          <a:xfrm>
            <a:off x="8672944" y="0"/>
            <a:ext cx="550024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85789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DC42A2-0059-A327-4517-2D800BFE4D47}"/>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5945BFE-FF4F-C407-D923-7D8746C4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F56B7946-ECD9-83A8-F27C-77C080309868}"/>
              </a:ext>
            </a:extLst>
          </p:cNvPr>
          <p:cNvSpPr>
            <a:spLocks noGrp="1"/>
          </p:cNvSpPr>
          <p:nvPr>
            <p:ph idx="1"/>
          </p:nvPr>
        </p:nvSpPr>
        <p:spPr>
          <a:xfrm>
            <a:off x="50031" y="197048"/>
            <a:ext cx="8512073" cy="6620920"/>
          </a:xfrm>
        </p:spPr>
        <p:txBody>
          <a:bodyPr>
            <a:noAutofit/>
          </a:bodyPr>
          <a:lstStyle/>
          <a:p>
            <a:pPr algn="just">
              <a:lnSpc>
                <a:spcPts val="3000"/>
              </a:lnSpc>
              <a:spcAft>
                <a:spcPts val="600"/>
              </a:spcAft>
            </a:pPr>
            <a:r>
              <a:rPr lang="pt-BR" sz="2300" b="1" kern="150" dirty="0">
                <a:effectLst/>
                <a:latin typeface="Arial" panose="020B0604020202020204" pitchFamily="34" charset="0"/>
                <a:ea typeface="Calibri" panose="020F0502020204030204" pitchFamily="34" charset="0"/>
                <a:cs typeface="Times New Roman" panose="02020603050405020304" pitchFamily="18" charset="0"/>
              </a:rPr>
              <a:t>Astuciosamente </a:t>
            </a:r>
            <a:r>
              <a:rPr lang="pt-BR" sz="23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levou os ouvintes a dar expressão aos seus sentimentos; </a:t>
            </a:r>
            <a:r>
              <a:rPr lang="pt-BR" sz="2300" b="1" kern="150" dirty="0">
                <a:effectLst/>
                <a:latin typeface="Arial" panose="020B0604020202020204" pitchFamily="34" charset="0"/>
                <a:ea typeface="Calibri" panose="020F0502020204030204" pitchFamily="34" charset="0"/>
                <a:cs typeface="Times New Roman" panose="02020603050405020304" pitchFamily="18" charset="0"/>
              </a:rPr>
              <a:t>então eram tais expressões repetidas por ele quando isto servisse aos seus intuitos, como prova de que os anjos não estavam completamente de acordo com o governo de Deus. </a:t>
            </a:r>
            <a:endParaRPr lang="pt-BR" sz="23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000"/>
              </a:lnSpc>
              <a:spcAft>
                <a:spcPts val="600"/>
              </a:spcAft>
            </a:pPr>
            <a:r>
              <a:rPr lang="pt-BR" sz="2300" b="1" kern="150" dirty="0">
                <a:effectLst/>
                <a:latin typeface="Arial" panose="020B0604020202020204" pitchFamily="34" charset="0"/>
                <a:ea typeface="Calibri" panose="020F0502020204030204" pitchFamily="34" charset="0"/>
                <a:cs typeface="Times New Roman" panose="02020603050405020304" pitchFamily="18" charset="0"/>
              </a:rPr>
              <a:t>Ao mesmo tempo em que</a:t>
            </a:r>
            <a:r>
              <a:rPr lang="pt-BR" sz="2300" b="1" kern="150" dirty="0">
                <a:latin typeface="Arial" panose="020B0604020202020204" pitchFamily="34" charset="0"/>
                <a:ea typeface="Calibri" panose="020F0502020204030204" pitchFamily="34" charset="0"/>
                <a:cs typeface="Times New Roman" panose="02020603050405020304" pitchFamily="18" charset="0"/>
              </a:rPr>
              <a:t> </a:t>
            </a:r>
            <a:r>
              <a:rPr lang="pt-BR" sz="2300" b="1" kern="150" dirty="0">
                <a:effectLst/>
                <a:latin typeface="Arial" panose="020B0604020202020204" pitchFamily="34" charset="0"/>
                <a:ea typeface="Calibri" panose="020F0502020204030204" pitchFamily="34" charset="0"/>
                <a:cs typeface="Times New Roman" panose="02020603050405020304" pitchFamily="18" charset="0"/>
              </a:rPr>
              <a:t>pretendia uma perfeita fidelidade para com Deus, insistia que </a:t>
            </a:r>
            <a:r>
              <a:rPr lang="pt-BR" sz="23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modificações na ordem e leis do Céu </a:t>
            </a:r>
            <a:r>
              <a:rPr lang="pt-BR" sz="2300" b="1" kern="150" dirty="0">
                <a:effectLst/>
                <a:latin typeface="Arial" panose="020B0604020202020204" pitchFamily="34" charset="0"/>
                <a:ea typeface="Calibri" panose="020F0502020204030204" pitchFamily="34" charset="0"/>
                <a:cs typeface="Times New Roman" panose="02020603050405020304" pitchFamily="18" charset="0"/>
              </a:rPr>
              <a:t>eram necessárias</a:t>
            </a:r>
            <a:endParaRPr lang="pt-BR" sz="23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000"/>
              </a:lnSpc>
              <a:spcAft>
                <a:spcPts val="600"/>
              </a:spcAft>
            </a:pPr>
            <a:r>
              <a:rPr lang="pt-BR" sz="2300" b="1" kern="150" dirty="0">
                <a:effectLst/>
                <a:latin typeface="Arial" panose="020B0604020202020204" pitchFamily="34" charset="0"/>
                <a:ea typeface="Calibri" panose="020F0502020204030204" pitchFamily="34" charset="0"/>
                <a:cs typeface="Times New Roman" panose="02020603050405020304" pitchFamily="18" charset="0"/>
              </a:rPr>
              <a:t>Assim, enquanto trabalhava para provocar oposição à lei de Deus, e </a:t>
            </a:r>
            <a:r>
              <a:rPr lang="pt-BR" sz="23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infiltrar seu próprio descontentamento</a:t>
            </a:r>
            <a:r>
              <a:rPr lang="pt-BR" sz="2300" b="1" kern="150" dirty="0">
                <a:effectLst/>
                <a:latin typeface="Arial" panose="020B0604020202020204" pitchFamily="34" charset="0"/>
                <a:ea typeface="Calibri" panose="020F0502020204030204" pitchFamily="34" charset="0"/>
                <a:cs typeface="Times New Roman" panose="02020603050405020304" pitchFamily="18" charset="0"/>
              </a:rPr>
              <a:t> na mente dos anjos sob seu mando, ostensivamente estava ele procurando </a:t>
            </a:r>
            <a:r>
              <a:rPr lang="pt-BR" sz="23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remover o descontentamento </a:t>
            </a:r>
            <a:r>
              <a:rPr lang="pt-BR" sz="2300" b="1" kern="150" dirty="0">
                <a:effectLst/>
                <a:latin typeface="Arial" panose="020B0604020202020204" pitchFamily="34" charset="0"/>
                <a:ea typeface="Calibri" panose="020F0502020204030204" pitchFamily="34" charset="0"/>
                <a:cs typeface="Times New Roman" panose="02020603050405020304" pitchFamily="18" charset="0"/>
              </a:rPr>
              <a:t>e reconciliar anjos desafetos com a ordem do Céu. </a:t>
            </a:r>
            <a:endParaRPr lang="pt-BR" sz="23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000"/>
              </a:lnSpc>
              <a:spcAft>
                <a:spcPts val="600"/>
              </a:spcAft>
            </a:pPr>
            <a:r>
              <a:rPr lang="pt-BR" sz="2300" b="1" kern="150" dirty="0">
                <a:effectLst/>
                <a:latin typeface="Arial" panose="020B0604020202020204" pitchFamily="34" charset="0"/>
                <a:ea typeface="Calibri" panose="020F0502020204030204" pitchFamily="34" charset="0"/>
                <a:cs typeface="Times New Roman" panose="02020603050405020304" pitchFamily="18" charset="0"/>
              </a:rPr>
              <a:t>Ao mesmo tempo em que </a:t>
            </a:r>
            <a:r>
              <a:rPr lang="pt-BR" sz="23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fomentava a discórdia e a rebelião, </a:t>
            </a:r>
            <a:r>
              <a:rPr lang="pt-BR" sz="2300" b="1" kern="150" dirty="0">
                <a:effectLst/>
                <a:latin typeface="Arial" panose="020B0604020202020204" pitchFamily="34" charset="0"/>
                <a:ea typeface="Calibri" panose="020F0502020204030204" pitchFamily="34" charset="0"/>
                <a:cs typeface="Times New Roman" panose="02020603050405020304" pitchFamily="18" charset="0"/>
              </a:rPr>
              <a:t>fazia parecer </a:t>
            </a:r>
            <a:r>
              <a:rPr lang="pt-BR" sz="23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preservar a harmonia e a paz. </a:t>
            </a:r>
            <a:endParaRPr lang="pt-BR" sz="2300" b="1" dirty="0">
              <a:effectLst/>
              <a:latin typeface="Trebuchet MS" panose="020B0603020202020204" pitchFamily="34" charset="0"/>
              <a:ea typeface="Trebuchet MS" panose="020B0603020202020204" pitchFamily="34" charset="0"/>
              <a:cs typeface="Times New Roman" panose="02020603050405020304" pitchFamily="18" charset="0"/>
            </a:endParaRPr>
          </a:p>
        </p:txBody>
      </p:sp>
      <p:pic>
        <p:nvPicPr>
          <p:cNvPr id="4" name="Imagem 3" descr="Imagem em preto e branco&#10;&#10;Descrição gerada automaticamente">
            <a:extLst>
              <a:ext uri="{FF2B5EF4-FFF2-40B4-BE49-F238E27FC236}">
                <a16:creationId xmlns:a16="http://schemas.microsoft.com/office/drawing/2014/main" id="{B1476409-004C-0BF4-9205-0B618C39EAA2}"/>
              </a:ext>
            </a:extLst>
          </p:cNvPr>
          <p:cNvPicPr>
            <a:picLocks noChangeAspect="1"/>
          </p:cNvPicPr>
          <p:nvPr/>
        </p:nvPicPr>
        <p:blipFill>
          <a:blip r:embed="rId3">
            <a:extLst>
              <a:ext uri="{28A0092B-C50C-407E-A947-70E740481C1C}">
                <a14:useLocalDpi xmlns:a14="http://schemas.microsoft.com/office/drawing/2010/main" val="0"/>
              </a:ext>
            </a:extLst>
          </a:blip>
          <a:srcRect l="51092"/>
          <a:stretch/>
        </p:blipFill>
        <p:spPr>
          <a:xfrm>
            <a:off x="8672944" y="0"/>
            <a:ext cx="550024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25555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FC5A0-388B-9F6B-180A-577A620EB557}"/>
            </a:ext>
          </a:extLst>
        </p:cNvPr>
        <p:cNvGrpSpPr/>
        <p:nvPr/>
      </p:nvGrpSpPr>
      <p:grpSpPr>
        <a:xfrm>
          <a:off x="0" y="0"/>
          <a:ext cx="0" cy="0"/>
          <a:chOff x="0" y="0"/>
          <a:chExt cx="0" cy="0"/>
        </a:xfrm>
      </p:grpSpPr>
      <p:pic>
        <p:nvPicPr>
          <p:cNvPr id="5" name="Imagem 4" descr="Mão segurando um copo&#10;&#10;Descrição gerada automaticamente">
            <a:extLst>
              <a:ext uri="{FF2B5EF4-FFF2-40B4-BE49-F238E27FC236}">
                <a16:creationId xmlns:a16="http://schemas.microsoft.com/office/drawing/2014/main" id="{AC348B70-D823-FA68-DC3B-96E177C12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tângulo 1">
            <a:extLst>
              <a:ext uri="{FF2B5EF4-FFF2-40B4-BE49-F238E27FC236}">
                <a16:creationId xmlns:a16="http://schemas.microsoft.com/office/drawing/2014/main" id="{792B4B61-3AC9-9EE2-5A00-55B46F835151}"/>
              </a:ext>
            </a:extLst>
          </p:cNvPr>
          <p:cNvSpPr/>
          <p:nvPr/>
        </p:nvSpPr>
        <p:spPr>
          <a:xfrm>
            <a:off x="0" y="5623004"/>
            <a:ext cx="12191999" cy="646331"/>
          </a:xfrm>
          <a:prstGeom prst="rect">
            <a:avLst/>
          </a:prstGeom>
          <a:noFill/>
        </p:spPr>
        <p:txBody>
          <a:bodyPr wrap="square">
            <a:spAutoFit/>
          </a:bodyPr>
          <a:lstStyle/>
          <a:p>
            <a:pPr algn="ctr" eaLnBrk="1" hangingPunct="1">
              <a:defRPr/>
            </a:pPr>
            <a:r>
              <a:rPr lang="pt-BR" sz="3600" b="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Qual o Tamanho da Paciência de Deus com Lúcifer? </a:t>
            </a:r>
          </a:p>
        </p:txBody>
      </p:sp>
    </p:spTree>
    <p:extLst>
      <p:ext uri="{BB962C8B-B14F-4D97-AF65-F5344CB8AC3E}">
        <p14:creationId xmlns:p14="http://schemas.microsoft.com/office/powerpoint/2010/main" val="368213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A7BF2A-5B15-A081-BC67-F352EC968F91}"/>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4B58B8-595E-36F7-D1B9-699533E31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5DF8158C-69A7-D7F4-3B31-97B5D8FB1AD0}"/>
              </a:ext>
            </a:extLst>
          </p:cNvPr>
          <p:cNvSpPr>
            <a:spLocks noGrp="1"/>
          </p:cNvSpPr>
          <p:nvPr>
            <p:ph idx="1"/>
          </p:nvPr>
        </p:nvSpPr>
        <p:spPr>
          <a:xfrm>
            <a:off x="134697" y="275557"/>
            <a:ext cx="7956353" cy="6402336"/>
          </a:xfrm>
        </p:spPr>
        <p:txBody>
          <a:bodyPr>
            <a:noAutofit/>
          </a:bodyPr>
          <a:lstStyle/>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O próprio Lúcifer não estivera a princípio ciente da natureza verdadeira de seus sentimentos; durante algum tempo receou exprimir a ação e imaginações de sua mente; todavia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não as repeliu.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Entretanto,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esforços que somente o amor e a sabedoria infinitos poderiam imaginar,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foram feitos para convencê-lo de seu erro.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Provou-se que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sua desafeição era sem causa,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e </a:t>
            </a:r>
            <a:r>
              <a:rPr lang="pt-BR" sz="2400" b="1" kern="150" dirty="0" err="1">
                <a:effectLst/>
                <a:latin typeface="Arial" panose="020B0604020202020204" pitchFamily="34" charset="0"/>
                <a:ea typeface="Calibri" panose="020F0502020204030204" pitchFamily="34" charset="0"/>
                <a:cs typeface="Times New Roman" panose="02020603050405020304" pitchFamily="18" charset="0"/>
              </a:rPr>
              <a:t>fez-se-lhe</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 ver qual seria o resultado de persistir em revolta.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Com grande misericórdia, de acordo com o Seu caráter divino,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Deus suportou longamente a Lúcifer.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p:txBody>
      </p:sp>
      <p:pic>
        <p:nvPicPr>
          <p:cNvPr id="4" name="Imagem 3" descr="Imagem em preto e branco&#10;&#10;Descrição gerada automaticamente">
            <a:extLst>
              <a:ext uri="{FF2B5EF4-FFF2-40B4-BE49-F238E27FC236}">
                <a16:creationId xmlns:a16="http://schemas.microsoft.com/office/drawing/2014/main" id="{06855E64-2C6C-525F-B11F-15174A476A59}"/>
              </a:ext>
            </a:extLst>
          </p:cNvPr>
          <p:cNvPicPr>
            <a:picLocks noChangeAspect="1"/>
          </p:cNvPicPr>
          <p:nvPr/>
        </p:nvPicPr>
        <p:blipFill>
          <a:blip r:embed="rId3">
            <a:extLst>
              <a:ext uri="{28A0092B-C50C-407E-A947-70E740481C1C}">
                <a14:useLocalDpi xmlns:a14="http://schemas.microsoft.com/office/drawing/2010/main" val="0"/>
              </a:ext>
            </a:extLst>
          </a:blip>
          <a:srcRect l="51092"/>
          <a:stretch/>
        </p:blipFill>
        <p:spPr>
          <a:xfrm>
            <a:off x="8672944" y="0"/>
            <a:ext cx="550024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180857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A716B-4CEC-A6BD-8131-34FF5EAF2B71}"/>
            </a:ext>
          </a:extLst>
        </p:cNvPr>
        <p:cNvGrpSpPr/>
        <p:nvPr/>
      </p:nvGrpSpPr>
      <p:grpSpPr>
        <a:xfrm>
          <a:off x="0" y="0"/>
          <a:ext cx="0" cy="0"/>
          <a:chOff x="0" y="0"/>
          <a:chExt cx="0" cy="0"/>
        </a:xfrm>
      </p:grpSpPr>
      <p:pic>
        <p:nvPicPr>
          <p:cNvPr id="4" name="Imagem 3" descr="Sol se pondo atrás de fumaça&#10;&#10;Descrição gerada automaticamente com confiança baixa">
            <a:extLst>
              <a:ext uri="{FF2B5EF4-FFF2-40B4-BE49-F238E27FC236}">
                <a16:creationId xmlns:a16="http://schemas.microsoft.com/office/drawing/2014/main" id="{DB9CAAEC-BE21-6AC8-299C-1E5EBA881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tângulo 1">
            <a:extLst>
              <a:ext uri="{FF2B5EF4-FFF2-40B4-BE49-F238E27FC236}">
                <a16:creationId xmlns:a16="http://schemas.microsoft.com/office/drawing/2014/main" id="{4C6F9CCA-B4A1-F03B-6ABC-5BD1B39C2773}"/>
              </a:ext>
            </a:extLst>
          </p:cNvPr>
          <p:cNvSpPr/>
          <p:nvPr/>
        </p:nvSpPr>
        <p:spPr>
          <a:xfrm>
            <a:off x="-1" y="5279592"/>
            <a:ext cx="12191999" cy="769441"/>
          </a:xfrm>
          <a:prstGeom prst="rect">
            <a:avLst/>
          </a:prstGeom>
          <a:noFill/>
        </p:spPr>
        <p:txBody>
          <a:bodyPr wrap="square">
            <a:spAutoFit/>
          </a:bodyPr>
          <a:lstStyle/>
          <a:p>
            <a:pPr algn="ctr" eaLnBrk="1" hangingPunct="1">
              <a:defRPr/>
            </a:pPr>
            <a:r>
              <a:rPr lang="pt-BR" sz="4400" b="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Qual a Decisão Final de Lúcifer? </a:t>
            </a:r>
          </a:p>
        </p:txBody>
      </p:sp>
    </p:spTree>
    <p:extLst>
      <p:ext uri="{BB962C8B-B14F-4D97-AF65-F5344CB8AC3E}">
        <p14:creationId xmlns:p14="http://schemas.microsoft.com/office/powerpoint/2010/main" val="2168211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85225D-0F74-7FCD-9F10-71EF45DB77A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4CF66D3-A99D-5449-2615-6ED97F43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DAD5DEA3-6DB1-384D-AC3B-279B48A9F77D}"/>
              </a:ext>
            </a:extLst>
          </p:cNvPr>
          <p:cNvSpPr>
            <a:spLocks noGrp="1"/>
          </p:cNvSpPr>
          <p:nvPr>
            <p:ph idx="1"/>
          </p:nvPr>
        </p:nvSpPr>
        <p:spPr>
          <a:xfrm>
            <a:off x="90053" y="354054"/>
            <a:ext cx="8084123" cy="6282270"/>
          </a:xfrm>
        </p:spPr>
        <p:txBody>
          <a:bodyPr>
            <a:noAutofit/>
          </a:bodyPr>
          <a:lstStyle/>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Lúcifer estava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convencido</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 de que não tinha razão.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600"/>
              </a:lnSpc>
              <a:spcAft>
                <a:spcPts val="600"/>
              </a:spcAft>
            </a:pPr>
            <a:r>
              <a:rPr lang="pt-BR" sz="2400" b="1" kern="150" dirty="0">
                <a:latin typeface="Arial" panose="020B0604020202020204" pitchFamily="34" charset="0"/>
                <a:ea typeface="Calibri" panose="020F0502020204030204" pitchFamily="34" charset="0"/>
                <a:cs typeface="Times New Roman" panose="02020603050405020304" pitchFamily="18" charset="0"/>
              </a:rPr>
              <a:t>S</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e, contudo, estivesse ele disposto a voltar para Deus, reconhecendo a sabedoria do Criador, e satisfeito por preencher o lugar a ele designado no grande plano de Deus,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teria sido reintegrado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em suas funções.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600"/>
              </a:lnSpc>
              <a:spcAft>
                <a:spcPts val="600"/>
              </a:spcAft>
            </a:pP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Quase</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 chegou à decisão de voltar; mas o orgulho o impediu disto.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Era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sacrifício demasiado grande,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para quem fora tão altamente honrado, confessar que estivera em erro, que suas imaginações eram errôneas, e render-se à autoridade que ele procurara demonstrar ser injusta.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p:txBody>
      </p:sp>
      <p:pic>
        <p:nvPicPr>
          <p:cNvPr id="4" name="Imagem 3" descr="Imagem em preto e branco&#10;&#10;Descrição gerada automaticamente">
            <a:extLst>
              <a:ext uri="{FF2B5EF4-FFF2-40B4-BE49-F238E27FC236}">
                <a16:creationId xmlns:a16="http://schemas.microsoft.com/office/drawing/2014/main" id="{98A152A8-2926-0171-E81C-5473C7D75940}"/>
              </a:ext>
            </a:extLst>
          </p:cNvPr>
          <p:cNvPicPr>
            <a:picLocks noChangeAspect="1"/>
          </p:cNvPicPr>
          <p:nvPr/>
        </p:nvPicPr>
        <p:blipFill>
          <a:blip r:embed="rId3">
            <a:extLst>
              <a:ext uri="{28A0092B-C50C-407E-A947-70E740481C1C}">
                <a14:useLocalDpi xmlns:a14="http://schemas.microsoft.com/office/drawing/2010/main" val="0"/>
              </a:ext>
            </a:extLst>
          </a:blip>
          <a:srcRect l="51092"/>
          <a:stretch/>
        </p:blipFill>
        <p:spPr>
          <a:xfrm>
            <a:off x="8672944" y="0"/>
            <a:ext cx="550024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950158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6A4AC7-E158-F286-EC22-D0D098736AE2}"/>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7119F76-3386-406F-2D91-E73F126DB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01E80966-BA80-B062-B59F-786560913759}"/>
              </a:ext>
            </a:extLst>
          </p:cNvPr>
          <p:cNvSpPr>
            <a:spLocks noGrp="1"/>
          </p:cNvSpPr>
          <p:nvPr>
            <p:ph idx="1"/>
          </p:nvPr>
        </p:nvSpPr>
        <p:spPr>
          <a:xfrm>
            <a:off x="103909" y="290945"/>
            <a:ext cx="7751614" cy="6194517"/>
          </a:xfrm>
        </p:spPr>
        <p:txBody>
          <a:bodyPr>
            <a:noAutofit/>
          </a:bodyPr>
          <a:lstStyle/>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Um compassivo Criador, sentindo terna piedade por Lúcifer e seus seguidores, procurava fazê-los retroceder do abismo de ruína em que estavam prestes a imergir.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Sua</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misericórdia, porém, foi mal interpretada.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Lúcifer apontou a longanimidade de Deus como uma prova de sua superioridade, como indicação de que o Rei do Universo ainda concordaria com suas imposições. Se os anjos permanecessem firmes com ele, declarou, poderiam ainda ganhar tudo que desejassem.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Persistentemente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defendeu sua conduta,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e entregou-se amplamente ao grande conflito contra seu Criador.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p:txBody>
      </p:sp>
      <p:pic>
        <p:nvPicPr>
          <p:cNvPr id="4" name="Imagem 3" descr="Imagem em preto e branco&#10;&#10;Descrição gerada automaticamente">
            <a:extLst>
              <a:ext uri="{FF2B5EF4-FFF2-40B4-BE49-F238E27FC236}">
                <a16:creationId xmlns:a16="http://schemas.microsoft.com/office/drawing/2014/main" id="{1901D77E-9D20-68FC-86BD-0AE71E285220}"/>
              </a:ext>
            </a:extLst>
          </p:cNvPr>
          <p:cNvPicPr>
            <a:picLocks noChangeAspect="1"/>
          </p:cNvPicPr>
          <p:nvPr/>
        </p:nvPicPr>
        <p:blipFill>
          <a:blip r:embed="rId3">
            <a:extLst>
              <a:ext uri="{28A0092B-C50C-407E-A947-70E740481C1C}">
                <a14:useLocalDpi xmlns:a14="http://schemas.microsoft.com/office/drawing/2010/main" val="0"/>
              </a:ext>
            </a:extLst>
          </a:blip>
          <a:srcRect l="51092"/>
          <a:stretch/>
        </p:blipFill>
        <p:spPr>
          <a:xfrm>
            <a:off x="8672944" y="0"/>
            <a:ext cx="550024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497179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040266-BA49-4E09-54F3-6B59EF555C0E}"/>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7308B65-A653-29E8-4C95-95050689B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4DC6A9FA-50F7-77D0-5966-5695B4CF77B8}"/>
              </a:ext>
            </a:extLst>
          </p:cNvPr>
          <p:cNvSpPr>
            <a:spLocks noGrp="1"/>
          </p:cNvSpPr>
          <p:nvPr>
            <p:ph idx="1"/>
          </p:nvPr>
        </p:nvSpPr>
        <p:spPr>
          <a:xfrm>
            <a:off x="62344" y="152403"/>
            <a:ext cx="8444341" cy="6604000"/>
          </a:xfrm>
        </p:spPr>
        <p:txBody>
          <a:bodyPr>
            <a:noAutofit/>
          </a:bodyPr>
          <a:lstStyle/>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Rejeitando com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desdém</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 os argumentos e rogos dos anjos fiéis, acusou-os de serem escravos iludidos.</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A preferência mostrada para com Cristo declarou ele ser um ato de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injustiça</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 tanto para si como para todo o exército celestial, e anunciou que não mais se sujeitaria a esta usurpação dos direitos, seus e deles.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Nunca mais reconheceria a supremacia de Cristo. Resolvera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reclamar a honra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que deveria ter sido conferida a ele, e tomar o comando de todos os que se tornassem seus seguidores;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nSpc>
                <a:spcPts val="3600"/>
              </a:lnSpc>
              <a:spcAft>
                <a:spcPts val="600"/>
              </a:spcAft>
            </a:pPr>
            <a:r>
              <a:rPr lang="pt-BR" sz="2400" b="1" kern="150" dirty="0">
                <a:latin typeface="Arial" panose="020B0604020202020204" pitchFamily="34" charset="0"/>
                <a:ea typeface="Calibri" panose="020F0502020204030204" pitchFamily="34" charset="0"/>
              </a:rPr>
              <a:t>E</a:t>
            </a:r>
            <a:r>
              <a:rPr lang="pt-BR" sz="2400" b="1" kern="150" dirty="0">
                <a:effectLst/>
                <a:latin typeface="Arial" panose="020B0604020202020204" pitchFamily="34" charset="0"/>
                <a:ea typeface="Calibri" panose="020F0502020204030204" pitchFamily="34" charset="0"/>
              </a:rPr>
              <a:t> </a:t>
            </a:r>
            <a:r>
              <a:rPr lang="pt-BR" sz="2400" b="1" kern="150" dirty="0">
                <a:solidFill>
                  <a:srgbClr val="FF0000"/>
                </a:solidFill>
                <a:effectLst/>
                <a:latin typeface="Arial" panose="020B0604020202020204" pitchFamily="34" charset="0"/>
                <a:ea typeface="Calibri" panose="020F0502020204030204" pitchFamily="34" charset="0"/>
              </a:rPr>
              <a:t>prometeu</a:t>
            </a:r>
            <a:r>
              <a:rPr lang="pt-BR" sz="2400" b="1" kern="150" dirty="0">
                <a:effectLst/>
                <a:latin typeface="Arial" panose="020B0604020202020204" pitchFamily="34" charset="0"/>
                <a:ea typeface="Calibri" panose="020F0502020204030204" pitchFamily="34" charset="0"/>
              </a:rPr>
              <a:t> àqueles que entrassem para as suas fileiras um governo novo e melhor, sob o qual todos desfrutariam liberdade.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p:txBody>
      </p:sp>
      <p:pic>
        <p:nvPicPr>
          <p:cNvPr id="4" name="Imagem 3" descr="Imagem em preto e branco&#10;&#10;Descrição gerada automaticamente">
            <a:extLst>
              <a:ext uri="{FF2B5EF4-FFF2-40B4-BE49-F238E27FC236}">
                <a16:creationId xmlns:a16="http://schemas.microsoft.com/office/drawing/2014/main" id="{CCE5BF18-E1C8-B17A-E95C-00EE811973FC}"/>
              </a:ext>
            </a:extLst>
          </p:cNvPr>
          <p:cNvPicPr>
            <a:picLocks noChangeAspect="1"/>
          </p:cNvPicPr>
          <p:nvPr/>
        </p:nvPicPr>
        <p:blipFill>
          <a:blip r:embed="rId3">
            <a:extLst>
              <a:ext uri="{28A0092B-C50C-407E-A947-70E740481C1C}">
                <a14:useLocalDpi xmlns:a14="http://schemas.microsoft.com/office/drawing/2010/main" val="0"/>
              </a:ext>
            </a:extLst>
          </a:blip>
          <a:srcRect l="51092"/>
          <a:stretch/>
        </p:blipFill>
        <p:spPr>
          <a:xfrm>
            <a:off x="8672944" y="0"/>
            <a:ext cx="550024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557073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0903C-AE0D-63FA-BDBB-2F473EF7A814}"/>
            </a:ext>
          </a:extLst>
        </p:cNvPr>
        <p:cNvGrpSpPr/>
        <p:nvPr/>
      </p:nvGrpSpPr>
      <p:grpSpPr>
        <a:xfrm>
          <a:off x="0" y="0"/>
          <a:ext cx="0" cy="0"/>
          <a:chOff x="0" y="0"/>
          <a:chExt cx="0" cy="0"/>
        </a:xfrm>
      </p:grpSpPr>
      <p:pic>
        <p:nvPicPr>
          <p:cNvPr id="3" name="Imagem 2" descr="Sol se pondo&#10;&#10;Descrição gerada automaticamente">
            <a:extLst>
              <a:ext uri="{FF2B5EF4-FFF2-40B4-BE49-F238E27FC236}">
                <a16:creationId xmlns:a16="http://schemas.microsoft.com/office/drawing/2014/main" id="{979DEE6D-4850-CEC2-1336-4C7E45E6A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tângulo 4">
            <a:extLst>
              <a:ext uri="{FF2B5EF4-FFF2-40B4-BE49-F238E27FC236}">
                <a16:creationId xmlns:a16="http://schemas.microsoft.com/office/drawing/2014/main" id="{3E7A7E25-283D-849C-D076-3080B8714BD8}"/>
              </a:ext>
            </a:extLst>
          </p:cNvPr>
          <p:cNvSpPr/>
          <p:nvPr/>
        </p:nvSpPr>
        <p:spPr>
          <a:xfrm>
            <a:off x="0" y="5221206"/>
            <a:ext cx="12192000" cy="769441"/>
          </a:xfrm>
          <a:prstGeom prst="rect">
            <a:avLst/>
          </a:prstGeom>
          <a:noFill/>
        </p:spPr>
        <p:txBody>
          <a:bodyPr wrap="square">
            <a:spAutoFit/>
          </a:bodyPr>
          <a:lstStyle/>
          <a:p>
            <a:pPr algn="ctr" eaLnBrk="1" hangingPunct="1">
              <a:defRPr/>
            </a:pPr>
            <a:r>
              <a:rPr lang="pt-BR" sz="4400" b="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O Que Deus é e Todas as Suas Obras o São?</a:t>
            </a:r>
          </a:p>
        </p:txBody>
      </p:sp>
    </p:spTree>
    <p:extLst>
      <p:ext uri="{BB962C8B-B14F-4D97-AF65-F5344CB8AC3E}">
        <p14:creationId xmlns:p14="http://schemas.microsoft.com/office/powerpoint/2010/main" val="1313003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53EF3-B751-9CD3-4EF5-29BA5EB377C9}"/>
            </a:ext>
          </a:extLst>
        </p:cNvPr>
        <p:cNvGrpSpPr/>
        <p:nvPr/>
      </p:nvGrpSpPr>
      <p:grpSpPr>
        <a:xfrm>
          <a:off x="0" y="0"/>
          <a:ext cx="0" cy="0"/>
          <a:chOff x="0" y="0"/>
          <a:chExt cx="0" cy="0"/>
        </a:xfrm>
      </p:grpSpPr>
      <p:pic>
        <p:nvPicPr>
          <p:cNvPr id="4" name="Imagem 3" descr="Fundo preto com estrelas&#10;&#10;Descrição gerada automaticamente">
            <a:extLst>
              <a:ext uri="{FF2B5EF4-FFF2-40B4-BE49-F238E27FC236}">
                <a16:creationId xmlns:a16="http://schemas.microsoft.com/office/drawing/2014/main" id="{EED868F1-1BA5-04D0-BE7B-8FB29E56F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tângulo 1">
            <a:extLst>
              <a:ext uri="{FF2B5EF4-FFF2-40B4-BE49-F238E27FC236}">
                <a16:creationId xmlns:a16="http://schemas.microsoft.com/office/drawing/2014/main" id="{A6F63ED8-EE2A-7653-EF6D-467BB8EF3772}"/>
              </a:ext>
            </a:extLst>
          </p:cNvPr>
          <p:cNvSpPr/>
          <p:nvPr/>
        </p:nvSpPr>
        <p:spPr>
          <a:xfrm>
            <a:off x="0" y="5347325"/>
            <a:ext cx="12192000" cy="769441"/>
          </a:xfrm>
          <a:prstGeom prst="rect">
            <a:avLst/>
          </a:prstGeom>
          <a:noFill/>
        </p:spPr>
        <p:txBody>
          <a:bodyPr wrap="square">
            <a:spAutoFit/>
          </a:bodyPr>
          <a:lstStyle/>
          <a:p>
            <a:pPr algn="ctr" eaLnBrk="1" hangingPunct="1">
              <a:defRPr/>
            </a:pPr>
            <a:r>
              <a:rPr lang="pt-BR" sz="4400" b="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Qual o Tamanho da Loucura de Lúcifer? </a:t>
            </a:r>
          </a:p>
        </p:txBody>
      </p:sp>
    </p:spTree>
    <p:extLst>
      <p:ext uri="{BB962C8B-B14F-4D97-AF65-F5344CB8AC3E}">
        <p14:creationId xmlns:p14="http://schemas.microsoft.com/office/powerpoint/2010/main" val="2246533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39B466-E3B9-3007-14E8-6F8F3E9BD9D7}"/>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690CE1-39C7-CEC9-DDF7-53DC673595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3BE26EB1-C7F9-E55A-ACE7-5CE0536EDB56}"/>
              </a:ext>
            </a:extLst>
          </p:cNvPr>
          <p:cNvSpPr>
            <a:spLocks noGrp="1"/>
          </p:cNvSpPr>
          <p:nvPr>
            <p:ph idx="1"/>
          </p:nvPr>
        </p:nvSpPr>
        <p:spPr>
          <a:xfrm>
            <a:off x="93139" y="169338"/>
            <a:ext cx="8399697" cy="6502389"/>
          </a:xfrm>
        </p:spPr>
        <p:txBody>
          <a:bodyPr>
            <a:noAutofit/>
          </a:bodyPr>
          <a:lstStyle/>
          <a:p>
            <a:pPr algn="just">
              <a:lnSpc>
                <a:spcPts val="3300"/>
              </a:lnSpc>
              <a:spcAft>
                <a:spcPts val="600"/>
              </a:spcAft>
            </a:pP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Grande número de anjos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deram a entender seu propósito de o aceitar como seu chefe.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3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Lisonjeado pelo apoio com que suas insinuações eram recebidas, esperou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conquistar todos os anjos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para o seu lado, tornar-se igual ao próprio Deus, e ser obedecido por todo o exército celestial.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3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Muitos estiveram dispostos a dar atenção a este conselho, arrepender-se de sua desafeição, e procurar de novo ser recebidos no favor do Pai e de Seu Filho. Lúcifer, porém, tinha pronto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outro engano.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3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O grande rebelde declarou então que os anjos que com ele se uniram tinham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ido muito longe para voltarem;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que ele conhecia a lei divina, e sabia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que Deus não perdoaria.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p:txBody>
      </p:sp>
      <p:pic>
        <p:nvPicPr>
          <p:cNvPr id="4" name="Imagem 3" descr="Imagem em preto e branco&#10;&#10;Descrição gerada automaticamente">
            <a:extLst>
              <a:ext uri="{FF2B5EF4-FFF2-40B4-BE49-F238E27FC236}">
                <a16:creationId xmlns:a16="http://schemas.microsoft.com/office/drawing/2014/main" id="{54642B3F-4449-786B-2489-4735DB7536CD}"/>
              </a:ext>
            </a:extLst>
          </p:cNvPr>
          <p:cNvPicPr>
            <a:picLocks noChangeAspect="1"/>
          </p:cNvPicPr>
          <p:nvPr/>
        </p:nvPicPr>
        <p:blipFill>
          <a:blip r:embed="rId3">
            <a:extLst>
              <a:ext uri="{28A0092B-C50C-407E-A947-70E740481C1C}">
                <a14:useLocalDpi xmlns:a14="http://schemas.microsoft.com/office/drawing/2010/main" val="0"/>
              </a:ext>
            </a:extLst>
          </a:blip>
          <a:srcRect l="51092"/>
          <a:stretch/>
        </p:blipFill>
        <p:spPr>
          <a:xfrm>
            <a:off x="8672944" y="0"/>
            <a:ext cx="550024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565637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FB2C19-C50E-A25C-959B-A21154A2EBDA}"/>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C1ABE4A-12FF-587D-3205-381566583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93F2DC6E-9139-99C7-4C3E-34C050ABFAC0}"/>
              </a:ext>
            </a:extLst>
          </p:cNvPr>
          <p:cNvSpPr>
            <a:spLocks noGrp="1"/>
          </p:cNvSpPr>
          <p:nvPr>
            <p:ph idx="1"/>
          </p:nvPr>
        </p:nvSpPr>
        <p:spPr>
          <a:xfrm>
            <a:off x="25401" y="86208"/>
            <a:ext cx="8301181" cy="6688652"/>
          </a:xfrm>
        </p:spPr>
        <p:txBody>
          <a:bodyPr>
            <a:noAutofit/>
          </a:bodyPr>
          <a:lstStyle/>
          <a:p>
            <a:pPr algn="just">
              <a:lnSpc>
                <a:spcPts val="2800"/>
              </a:lnSpc>
              <a:spcAft>
                <a:spcPts val="600"/>
              </a:spcAft>
            </a:pPr>
            <a:r>
              <a:rPr lang="pt-BR" sz="2000" b="1" kern="150" dirty="0">
                <a:effectLst/>
                <a:latin typeface="Arial" panose="020B0604020202020204" pitchFamily="34" charset="0"/>
                <a:ea typeface="Calibri" panose="020F0502020204030204" pitchFamily="34" charset="0"/>
                <a:cs typeface="Arial" panose="020B0604020202020204" pitchFamily="34" charset="0"/>
              </a:rPr>
              <a:t>Declarou que todos os que se sujeitassem à autoridade do Céu seriam despojados de sua honra, </a:t>
            </a:r>
            <a:r>
              <a:rPr lang="pt-BR" sz="2000" b="1" kern="150" dirty="0">
                <a:solidFill>
                  <a:srgbClr val="FF0000"/>
                </a:solidFill>
                <a:effectLst/>
                <a:latin typeface="Arial" panose="020B0604020202020204" pitchFamily="34" charset="0"/>
                <a:ea typeface="Calibri" panose="020F0502020204030204" pitchFamily="34" charset="0"/>
                <a:cs typeface="Arial" panose="020B0604020202020204" pitchFamily="34" charset="0"/>
              </a:rPr>
              <a:t>rebaixados de sua posição. </a:t>
            </a:r>
            <a:endParaRPr lang="pt-BR" sz="2000" b="1" dirty="0">
              <a:effectLst/>
              <a:latin typeface="Arial" panose="020B0604020202020204" pitchFamily="34" charset="0"/>
              <a:ea typeface="Trebuchet MS" panose="020B0603020202020204" pitchFamily="34" charset="0"/>
              <a:cs typeface="Arial" panose="020B0604020202020204" pitchFamily="34" charset="0"/>
            </a:endParaRPr>
          </a:p>
          <a:p>
            <a:pPr algn="just">
              <a:lnSpc>
                <a:spcPts val="2800"/>
              </a:lnSpc>
              <a:spcAft>
                <a:spcPts val="600"/>
              </a:spcAft>
            </a:pPr>
            <a:r>
              <a:rPr lang="pt-BR" sz="2000" b="1" kern="150" dirty="0">
                <a:effectLst/>
                <a:latin typeface="Arial" panose="020B0604020202020204" pitchFamily="34" charset="0"/>
                <a:ea typeface="Calibri" panose="020F0502020204030204" pitchFamily="34" charset="0"/>
                <a:cs typeface="Arial" panose="020B0604020202020204" pitchFamily="34" charset="0"/>
              </a:rPr>
              <a:t>A única maneira de agir que restava a ele e seus seguidores, dizia, consistia em vindicar sua liberdade, e </a:t>
            </a:r>
            <a:r>
              <a:rPr lang="pt-BR" sz="2000" b="1" kern="150" dirty="0">
                <a:solidFill>
                  <a:srgbClr val="FF0000"/>
                </a:solidFill>
                <a:effectLst/>
                <a:latin typeface="Arial" panose="020B0604020202020204" pitchFamily="34" charset="0"/>
                <a:ea typeface="Calibri" panose="020F0502020204030204" pitchFamily="34" charset="0"/>
                <a:cs typeface="Arial" panose="020B0604020202020204" pitchFamily="34" charset="0"/>
              </a:rPr>
              <a:t>adquirir pela força </a:t>
            </a:r>
            <a:r>
              <a:rPr lang="pt-BR" sz="2000" b="1" kern="150" dirty="0">
                <a:effectLst/>
                <a:latin typeface="Arial" panose="020B0604020202020204" pitchFamily="34" charset="0"/>
                <a:ea typeface="Calibri" panose="020F0502020204030204" pitchFamily="34" charset="0"/>
                <a:cs typeface="Arial" panose="020B0604020202020204" pitchFamily="34" charset="0"/>
              </a:rPr>
              <a:t>os direitos que não lhes haviam sido de boa vontade concedidos. </a:t>
            </a:r>
            <a:endParaRPr lang="pt-BR" sz="2000" b="1" dirty="0">
              <a:effectLst/>
              <a:latin typeface="Arial" panose="020B0604020202020204" pitchFamily="34" charset="0"/>
              <a:ea typeface="Trebuchet MS" panose="020B0603020202020204" pitchFamily="34" charset="0"/>
              <a:cs typeface="Arial" panose="020B0604020202020204" pitchFamily="34" charset="0"/>
            </a:endParaRPr>
          </a:p>
          <a:p>
            <a:pPr algn="just">
              <a:lnSpc>
                <a:spcPts val="2800"/>
              </a:lnSpc>
              <a:spcAft>
                <a:spcPts val="600"/>
              </a:spcAft>
            </a:pPr>
            <a:r>
              <a:rPr lang="pt-BR" sz="2000" b="1" kern="150" dirty="0">
                <a:effectLst/>
                <a:latin typeface="Arial" panose="020B0604020202020204" pitchFamily="34" charset="0"/>
                <a:ea typeface="Calibri" panose="020F0502020204030204" pitchFamily="34" charset="0"/>
                <a:cs typeface="Arial" panose="020B0604020202020204" pitchFamily="34" charset="0"/>
              </a:rPr>
              <a:t>Tanto quanto dizia respeito ao próprio </a:t>
            </a:r>
            <a:r>
              <a:rPr lang="pt-BR" sz="2000" b="1" kern="150" dirty="0">
                <a:solidFill>
                  <a:srgbClr val="FF0000"/>
                </a:solidFill>
                <a:effectLst/>
                <a:latin typeface="Arial" panose="020B0604020202020204" pitchFamily="34" charset="0"/>
                <a:ea typeface="Calibri" panose="020F0502020204030204" pitchFamily="34" charset="0"/>
                <a:cs typeface="Arial" panose="020B0604020202020204" pitchFamily="34" charset="0"/>
              </a:rPr>
              <a:t>Satanás, era verdade que ele havia ido agora demasiado longe para que pudesse voltar. </a:t>
            </a:r>
            <a:r>
              <a:rPr lang="pt-BR" sz="2000" b="1" kern="150" dirty="0">
                <a:effectLst/>
                <a:latin typeface="Arial" panose="020B0604020202020204" pitchFamily="34" charset="0"/>
                <a:ea typeface="Calibri" panose="020F0502020204030204" pitchFamily="34" charset="0"/>
                <a:cs typeface="Arial" panose="020B0604020202020204" pitchFamily="34" charset="0"/>
              </a:rPr>
              <a:t>Mas não era assim com os que tinham sido iludidos pelos seus enganos. Para estes, os conselhos e rogos dos anjos fiéis abriram uma porta de </a:t>
            </a:r>
            <a:r>
              <a:rPr lang="pt-BR" sz="2000" b="1" kern="150" dirty="0">
                <a:solidFill>
                  <a:srgbClr val="FF0000"/>
                </a:solidFill>
                <a:effectLst/>
                <a:latin typeface="Arial" panose="020B0604020202020204" pitchFamily="34" charset="0"/>
                <a:ea typeface="Calibri" panose="020F0502020204030204" pitchFamily="34" charset="0"/>
                <a:cs typeface="Arial" panose="020B0604020202020204" pitchFamily="34" charset="0"/>
              </a:rPr>
              <a:t>esperança; </a:t>
            </a:r>
            <a:r>
              <a:rPr lang="pt-BR" sz="2000" b="1" kern="150" dirty="0">
                <a:effectLst/>
                <a:latin typeface="Arial" panose="020B0604020202020204" pitchFamily="34" charset="0"/>
                <a:ea typeface="Calibri" panose="020F0502020204030204" pitchFamily="34" charset="0"/>
                <a:cs typeface="Arial" panose="020B0604020202020204" pitchFamily="34" charset="0"/>
              </a:rPr>
              <a:t>e, se houvessem eles atendido a advertência, poderiam ter sido arrancados da cilada de Satanás. </a:t>
            </a:r>
            <a:endParaRPr lang="pt-BR" sz="2000" b="1" dirty="0">
              <a:effectLst/>
              <a:latin typeface="Arial" panose="020B0604020202020204" pitchFamily="34" charset="0"/>
              <a:ea typeface="Trebuchet MS" panose="020B0603020202020204" pitchFamily="34" charset="0"/>
              <a:cs typeface="Arial" panose="020B0604020202020204" pitchFamily="34" charset="0"/>
            </a:endParaRPr>
          </a:p>
          <a:p>
            <a:pPr algn="just">
              <a:lnSpc>
                <a:spcPts val="2800"/>
              </a:lnSpc>
              <a:spcAft>
                <a:spcPts val="600"/>
              </a:spcAft>
            </a:pPr>
            <a:r>
              <a:rPr lang="pt-BR" sz="2000" b="1" kern="150" dirty="0">
                <a:effectLst/>
                <a:latin typeface="Arial" panose="020B0604020202020204" pitchFamily="34" charset="0"/>
                <a:ea typeface="Calibri" panose="020F0502020204030204" pitchFamily="34" charset="0"/>
                <a:cs typeface="Arial" panose="020B0604020202020204" pitchFamily="34" charset="0"/>
              </a:rPr>
              <a:t>Mas ao </a:t>
            </a:r>
            <a:r>
              <a:rPr lang="pt-BR" sz="2000" b="1" kern="150" dirty="0">
                <a:solidFill>
                  <a:srgbClr val="FF0000"/>
                </a:solidFill>
                <a:effectLst/>
                <a:latin typeface="Arial" panose="020B0604020202020204" pitchFamily="34" charset="0"/>
                <a:ea typeface="Calibri" panose="020F0502020204030204" pitchFamily="34" charset="0"/>
                <a:cs typeface="Arial" panose="020B0604020202020204" pitchFamily="34" charset="0"/>
              </a:rPr>
              <a:t>orgulho,</a:t>
            </a:r>
            <a:r>
              <a:rPr lang="pt-BR" sz="2000" b="1" kern="150" dirty="0">
                <a:effectLst/>
                <a:latin typeface="Arial" panose="020B0604020202020204" pitchFamily="34" charset="0"/>
                <a:ea typeface="Calibri" panose="020F0502020204030204" pitchFamily="34" charset="0"/>
                <a:cs typeface="Arial" panose="020B0604020202020204" pitchFamily="34" charset="0"/>
              </a:rPr>
              <a:t> ao </a:t>
            </a:r>
            <a:r>
              <a:rPr lang="pt-BR" sz="2000" b="1" kern="150" dirty="0">
                <a:solidFill>
                  <a:srgbClr val="FF0000"/>
                </a:solidFill>
                <a:effectLst/>
                <a:latin typeface="Arial" panose="020B0604020202020204" pitchFamily="34" charset="0"/>
                <a:ea typeface="Calibri" panose="020F0502020204030204" pitchFamily="34" charset="0"/>
                <a:cs typeface="Arial" panose="020B0604020202020204" pitchFamily="34" charset="0"/>
              </a:rPr>
              <a:t>amor</a:t>
            </a:r>
            <a:r>
              <a:rPr lang="pt-BR" sz="2000" b="1" kern="150" dirty="0">
                <a:effectLst/>
                <a:latin typeface="Arial" panose="020B0604020202020204" pitchFamily="34" charset="0"/>
                <a:ea typeface="Calibri" panose="020F0502020204030204" pitchFamily="34" charset="0"/>
                <a:cs typeface="Arial" panose="020B0604020202020204" pitchFamily="34" charset="0"/>
              </a:rPr>
              <a:t> para com seu chefe, e ao desejo de uma </a:t>
            </a:r>
            <a:r>
              <a:rPr lang="pt-BR" sz="2000" b="1" kern="150" dirty="0">
                <a:solidFill>
                  <a:srgbClr val="FF0000"/>
                </a:solidFill>
                <a:effectLst/>
                <a:latin typeface="Arial" panose="020B0604020202020204" pitchFamily="34" charset="0"/>
                <a:ea typeface="Calibri" panose="020F0502020204030204" pitchFamily="34" charset="0"/>
                <a:cs typeface="Arial" panose="020B0604020202020204" pitchFamily="34" charset="0"/>
              </a:rPr>
              <a:t>liberdade sem restrições </a:t>
            </a:r>
            <a:r>
              <a:rPr lang="pt-BR" sz="2000" b="1" kern="150" dirty="0">
                <a:effectLst/>
                <a:latin typeface="Arial" panose="020B0604020202020204" pitchFamily="34" charset="0"/>
                <a:ea typeface="Calibri" panose="020F0502020204030204" pitchFamily="34" charset="0"/>
                <a:cs typeface="Arial" panose="020B0604020202020204" pitchFamily="34" charset="0"/>
              </a:rPr>
              <a:t>permitiu-se terem o domínio, e as instâncias do amor e misericórdia divinos foram finalmente rejeitadas. </a:t>
            </a:r>
            <a:endParaRPr lang="pt-BR" sz="2000" b="1" dirty="0">
              <a:effectLst/>
              <a:latin typeface="Arial" panose="020B0604020202020204" pitchFamily="34" charset="0"/>
              <a:ea typeface="Trebuchet MS" panose="020B0603020202020204" pitchFamily="34" charset="0"/>
              <a:cs typeface="Arial" panose="020B0604020202020204" pitchFamily="34" charset="0"/>
            </a:endParaRPr>
          </a:p>
        </p:txBody>
      </p:sp>
      <p:pic>
        <p:nvPicPr>
          <p:cNvPr id="4" name="Imagem 3" descr="Imagem em preto e branco&#10;&#10;Descrição gerada automaticamente">
            <a:extLst>
              <a:ext uri="{FF2B5EF4-FFF2-40B4-BE49-F238E27FC236}">
                <a16:creationId xmlns:a16="http://schemas.microsoft.com/office/drawing/2014/main" id="{53E7309A-E689-B033-0BED-4B574E8467B0}"/>
              </a:ext>
            </a:extLst>
          </p:cNvPr>
          <p:cNvPicPr>
            <a:picLocks noChangeAspect="1"/>
          </p:cNvPicPr>
          <p:nvPr/>
        </p:nvPicPr>
        <p:blipFill>
          <a:blip r:embed="rId3">
            <a:extLst>
              <a:ext uri="{28A0092B-C50C-407E-A947-70E740481C1C}">
                <a14:useLocalDpi xmlns:a14="http://schemas.microsoft.com/office/drawing/2010/main" val="0"/>
              </a:ext>
            </a:extLst>
          </a:blip>
          <a:srcRect l="51092"/>
          <a:stretch/>
        </p:blipFill>
        <p:spPr>
          <a:xfrm>
            <a:off x="8672944" y="0"/>
            <a:ext cx="550024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924266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5BA5C-013B-F8CC-C3AD-E11BB5F7367B}"/>
            </a:ext>
          </a:extLst>
        </p:cNvPr>
        <p:cNvGrpSpPr/>
        <p:nvPr/>
      </p:nvGrpSpPr>
      <p:grpSpPr>
        <a:xfrm>
          <a:off x="0" y="0"/>
          <a:ext cx="0" cy="0"/>
          <a:chOff x="0" y="0"/>
          <a:chExt cx="0" cy="0"/>
        </a:xfrm>
      </p:grpSpPr>
      <p:pic>
        <p:nvPicPr>
          <p:cNvPr id="4" name="Imagem 3" descr="Mulher com cabelo laranja&#10;&#10;Descrição gerada automaticamente com confiança baixa">
            <a:extLst>
              <a:ext uri="{FF2B5EF4-FFF2-40B4-BE49-F238E27FC236}">
                <a16:creationId xmlns:a16="http://schemas.microsoft.com/office/drawing/2014/main" id="{2A697CD3-A89E-E714-5A3B-5D6941645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tângulo 1">
            <a:extLst>
              <a:ext uri="{FF2B5EF4-FFF2-40B4-BE49-F238E27FC236}">
                <a16:creationId xmlns:a16="http://schemas.microsoft.com/office/drawing/2014/main" id="{D48149DA-388C-768E-38C7-799C5A19A24B}"/>
              </a:ext>
            </a:extLst>
          </p:cNvPr>
          <p:cNvSpPr/>
          <p:nvPr/>
        </p:nvSpPr>
        <p:spPr>
          <a:xfrm>
            <a:off x="6417733" y="2028616"/>
            <a:ext cx="4876800" cy="2800767"/>
          </a:xfrm>
          <a:prstGeom prst="rect">
            <a:avLst/>
          </a:prstGeom>
          <a:noFill/>
        </p:spPr>
        <p:txBody>
          <a:bodyPr wrap="square">
            <a:spAutoFit/>
          </a:bodyPr>
          <a:lstStyle/>
          <a:p>
            <a:pPr algn="ctr" eaLnBrk="1" hangingPunct="1">
              <a:defRPr/>
            </a:pPr>
            <a:r>
              <a:rPr lang="pt-BR" sz="4400" b="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Por que Deus Permitiu a Rebelião de Satanás? </a:t>
            </a:r>
          </a:p>
        </p:txBody>
      </p:sp>
    </p:spTree>
    <p:extLst>
      <p:ext uri="{BB962C8B-B14F-4D97-AF65-F5344CB8AC3E}">
        <p14:creationId xmlns:p14="http://schemas.microsoft.com/office/powerpoint/2010/main" val="4258158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35F8C7-C873-0741-02EB-D867F9AB563F}"/>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4E17E17-D83D-9A82-8B0A-B9AF5F575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F205DFF2-4D4A-B40D-E451-72DF0C31D376}"/>
              </a:ext>
            </a:extLst>
          </p:cNvPr>
          <p:cNvSpPr>
            <a:spLocks noGrp="1"/>
          </p:cNvSpPr>
          <p:nvPr>
            <p:ph idx="1"/>
          </p:nvPr>
        </p:nvSpPr>
        <p:spPr>
          <a:xfrm>
            <a:off x="60809" y="143934"/>
            <a:ext cx="8335043" cy="6603997"/>
          </a:xfrm>
        </p:spPr>
        <p:txBody>
          <a:bodyPr>
            <a:noAutofit/>
          </a:bodyPr>
          <a:lstStyle/>
          <a:p>
            <a:pPr algn="just">
              <a:lnSpc>
                <a:spcPts val="31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Era necessário que seus planos se desenvolvessem completamente a fim de que todos pudessem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ver sua verdadeira natureza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e tendência.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1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Lúcifer, sendo o querubim ungido, fora altamente exaltado; era grandemente amado pelos seres celestiais, e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forte era sua influência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sobre eles.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1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O governo de Deus incluía não somente os habitantes do Céu, mas de todos os mundos que Ele havia criado; e Lúcifer concluiu que, se ele pôde levar consigo os anjos do Céu à rebelião,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poderia também levar todos os mundos. </a:t>
            </a:r>
          </a:p>
          <a:p>
            <a:pPr algn="just">
              <a:lnSpc>
                <a:spcPts val="31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Tinha ele artificiosamente apresentado a questão sob o seu ponto de vista, empregando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sofisma e fraude,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a fim de conseguir seus objetivos. Seu poder para enganar era muito grande.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p:txBody>
      </p:sp>
      <p:pic>
        <p:nvPicPr>
          <p:cNvPr id="4" name="Imagem 3" descr="Imagem em preto e branco&#10;&#10;Descrição gerada automaticamente">
            <a:extLst>
              <a:ext uri="{FF2B5EF4-FFF2-40B4-BE49-F238E27FC236}">
                <a16:creationId xmlns:a16="http://schemas.microsoft.com/office/drawing/2014/main" id="{BCA003BC-729B-D808-8B81-504FA0F29DCA}"/>
              </a:ext>
            </a:extLst>
          </p:cNvPr>
          <p:cNvPicPr>
            <a:picLocks noChangeAspect="1"/>
          </p:cNvPicPr>
          <p:nvPr/>
        </p:nvPicPr>
        <p:blipFill>
          <a:blip r:embed="rId3">
            <a:extLst>
              <a:ext uri="{28A0092B-C50C-407E-A947-70E740481C1C}">
                <a14:useLocalDpi xmlns:a14="http://schemas.microsoft.com/office/drawing/2010/main" val="0"/>
              </a:ext>
            </a:extLst>
          </a:blip>
          <a:srcRect l="51092"/>
          <a:stretch/>
        </p:blipFill>
        <p:spPr>
          <a:xfrm>
            <a:off x="8672944" y="0"/>
            <a:ext cx="550024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584829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793D4E-457F-7EB9-EDC9-0B6330BC3A7D}"/>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A81410B-744C-7CF8-F1B7-F2448B3DEA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B74A2B92-FE6B-006F-DB9C-ABC933E187BE}"/>
              </a:ext>
            </a:extLst>
          </p:cNvPr>
          <p:cNvSpPr>
            <a:spLocks noGrp="1"/>
          </p:cNvSpPr>
          <p:nvPr>
            <p:ph idx="1"/>
          </p:nvPr>
        </p:nvSpPr>
        <p:spPr>
          <a:xfrm>
            <a:off x="160872" y="152402"/>
            <a:ext cx="7998738" cy="6620923"/>
          </a:xfrm>
        </p:spPr>
        <p:txBody>
          <a:bodyPr>
            <a:noAutofit/>
          </a:bodyPr>
          <a:lstStyle/>
          <a:p>
            <a:pPr algn="just">
              <a:lnSpc>
                <a:spcPct val="105000"/>
              </a:lnSpc>
              <a:spcAft>
                <a:spcPts val="8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Disfarçando-se sob a capa da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falsidade,</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 alcançara uma vantagem. Todos os seus atos eram de tal maneira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revestidos de mistério,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que era difícil descobrir aos anjos a verdadeira natureza de sua obra.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Os anjos que ele não pôde trazer completamente para o seu lado,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acusou-os de indiferença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aos interesses dos seres celestiais.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Da mesma obra que ele próprio estava a fazer,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acusou os anjos fiéis.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Consistia sua astúcia em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perturbar com argumentos sutis,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referentes aos propósitos de Deus.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ct val="105000"/>
              </a:lnSpc>
              <a:spcAft>
                <a:spcPts val="8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Tudo que era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simples ele envolvia em mistério,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e por meio de artificiosa perversão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lançava a dúvida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sobre as mais claras declarações de Jeová.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p:txBody>
      </p:sp>
      <p:pic>
        <p:nvPicPr>
          <p:cNvPr id="4" name="Imagem 3" descr="Imagem em preto e branco&#10;&#10;Descrição gerada automaticamente">
            <a:extLst>
              <a:ext uri="{FF2B5EF4-FFF2-40B4-BE49-F238E27FC236}">
                <a16:creationId xmlns:a16="http://schemas.microsoft.com/office/drawing/2014/main" id="{58151C29-EBE4-FE20-D37F-6D601781718F}"/>
              </a:ext>
            </a:extLst>
          </p:cNvPr>
          <p:cNvPicPr>
            <a:picLocks noChangeAspect="1"/>
          </p:cNvPicPr>
          <p:nvPr/>
        </p:nvPicPr>
        <p:blipFill>
          <a:blip r:embed="rId3">
            <a:extLst>
              <a:ext uri="{28A0092B-C50C-407E-A947-70E740481C1C}">
                <a14:useLocalDpi xmlns:a14="http://schemas.microsoft.com/office/drawing/2010/main" val="0"/>
              </a:ext>
            </a:extLst>
          </a:blip>
          <a:srcRect l="51092"/>
          <a:stretch/>
        </p:blipFill>
        <p:spPr>
          <a:xfrm>
            <a:off x="8672944" y="0"/>
            <a:ext cx="550024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544975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B235A-3C1D-D81A-1455-EDD673A81B82}"/>
            </a:ext>
          </a:extLst>
        </p:cNvPr>
        <p:cNvGrpSpPr/>
        <p:nvPr/>
      </p:nvGrpSpPr>
      <p:grpSpPr>
        <a:xfrm>
          <a:off x="0" y="0"/>
          <a:ext cx="0" cy="0"/>
          <a:chOff x="0" y="0"/>
          <a:chExt cx="0" cy="0"/>
        </a:xfrm>
      </p:grpSpPr>
      <p:pic>
        <p:nvPicPr>
          <p:cNvPr id="4" name="Imagem 3" descr="Homem ao lado de água e nuvens no céu&#10;&#10;Descrição gerada automaticamente com confiança baixa">
            <a:extLst>
              <a:ext uri="{FF2B5EF4-FFF2-40B4-BE49-F238E27FC236}">
                <a16:creationId xmlns:a16="http://schemas.microsoft.com/office/drawing/2014/main" id="{2D27977E-BA5E-DB1B-C6BA-30387579B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tângulo 1">
            <a:extLst>
              <a:ext uri="{FF2B5EF4-FFF2-40B4-BE49-F238E27FC236}">
                <a16:creationId xmlns:a16="http://schemas.microsoft.com/office/drawing/2014/main" id="{31CF34D0-D775-BCF2-2536-8BF93CCD7B02}"/>
              </a:ext>
            </a:extLst>
          </p:cNvPr>
          <p:cNvSpPr/>
          <p:nvPr/>
        </p:nvSpPr>
        <p:spPr>
          <a:xfrm>
            <a:off x="-1" y="639969"/>
            <a:ext cx="12191999" cy="769441"/>
          </a:xfrm>
          <a:prstGeom prst="rect">
            <a:avLst/>
          </a:prstGeom>
          <a:noFill/>
        </p:spPr>
        <p:txBody>
          <a:bodyPr wrap="square">
            <a:spAutoFit/>
          </a:bodyPr>
          <a:lstStyle/>
          <a:p>
            <a:pPr algn="ctr" eaLnBrk="1" hangingPunct="1">
              <a:defRPr/>
            </a:pPr>
            <a:r>
              <a:rPr lang="pt-BR" sz="4400" b="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Por que Deus Não Destruiu Logo a Satanás? </a:t>
            </a:r>
          </a:p>
        </p:txBody>
      </p:sp>
    </p:spTree>
    <p:extLst>
      <p:ext uri="{BB962C8B-B14F-4D97-AF65-F5344CB8AC3E}">
        <p14:creationId xmlns:p14="http://schemas.microsoft.com/office/powerpoint/2010/main" val="443339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1CDC2E-5182-87D4-DF34-1EA6EEAB84A1}"/>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F7E0188-5472-8984-66EA-7B771F7DB7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0605430F-7E7B-8627-5C97-73FCEC946BFC}"/>
              </a:ext>
            </a:extLst>
          </p:cNvPr>
          <p:cNvSpPr>
            <a:spLocks noGrp="1"/>
          </p:cNvSpPr>
          <p:nvPr>
            <p:ph idx="1"/>
          </p:nvPr>
        </p:nvSpPr>
        <p:spPr>
          <a:xfrm>
            <a:off x="102374" y="193962"/>
            <a:ext cx="8044097" cy="6485466"/>
          </a:xfrm>
        </p:spPr>
        <p:txBody>
          <a:bodyPr>
            <a:noAutofit/>
          </a:bodyPr>
          <a:lstStyle/>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Deus apenas podia empregar meios que fossem coerentes com a verdade e justiça.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Satanás podia usar o que Deus não podia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 a lisonja e o engano.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Procurara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falsificar a Palavra de Deus,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e de maneira errônea figurara Seu plano de governo, pretendendo que Deus não era justo ao impor leis aos anjos; que, exigindo submissão e obediência de Suas criaturas, estava simplesmente a procurar a exaltação de Si</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Satanás fizera com que parecesse estar ele procurando promover o bem do Universo.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O verdadeiro caráter do usurpador e seu objetivo real devem ser compreendidos por todos.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Ele deve ter tempo para manifestar-se pelas suas obras iníquas.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p:txBody>
      </p:sp>
      <p:pic>
        <p:nvPicPr>
          <p:cNvPr id="4" name="Imagem 3" descr="Imagem em preto e branco&#10;&#10;Descrição gerada automaticamente">
            <a:extLst>
              <a:ext uri="{FF2B5EF4-FFF2-40B4-BE49-F238E27FC236}">
                <a16:creationId xmlns:a16="http://schemas.microsoft.com/office/drawing/2014/main" id="{DFD647F6-0AF5-D11D-2CCE-38B36BEC2F26}"/>
              </a:ext>
            </a:extLst>
          </p:cNvPr>
          <p:cNvPicPr>
            <a:picLocks noChangeAspect="1"/>
          </p:cNvPicPr>
          <p:nvPr/>
        </p:nvPicPr>
        <p:blipFill>
          <a:blip r:embed="rId3">
            <a:extLst>
              <a:ext uri="{28A0092B-C50C-407E-A947-70E740481C1C}">
                <a14:useLocalDpi xmlns:a14="http://schemas.microsoft.com/office/drawing/2010/main" val="0"/>
              </a:ext>
            </a:extLst>
          </a:blip>
          <a:srcRect l="51092"/>
          <a:stretch/>
        </p:blipFill>
        <p:spPr>
          <a:xfrm>
            <a:off x="8672944" y="0"/>
            <a:ext cx="550024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950721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FF5DC8-61C1-C841-828A-70DBA727A9F3}"/>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66BDDA4-12C6-A694-97D2-7357A244CD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7CB299C8-90AB-68E6-9EA4-2950F56F7929}"/>
              </a:ext>
            </a:extLst>
          </p:cNvPr>
          <p:cNvSpPr>
            <a:spLocks noGrp="1"/>
          </p:cNvSpPr>
          <p:nvPr>
            <p:ph idx="1"/>
          </p:nvPr>
        </p:nvSpPr>
        <p:spPr>
          <a:xfrm>
            <a:off x="54652" y="55420"/>
            <a:ext cx="8507457" cy="6802580"/>
          </a:xfrm>
        </p:spPr>
        <p:txBody>
          <a:bodyPr>
            <a:noAutofit/>
          </a:bodyPr>
          <a:lstStyle/>
          <a:p>
            <a:pPr algn="just">
              <a:lnSpc>
                <a:spcPts val="35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A discórdia que sua conduta determinara no Céu, Satanás lançara sobre o governo de Deus.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Todo o mal declarou ele ser o resultado da administração divina.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Alegava que era seu objetivo aperfeiçoar os estatutos de Jeová. Por isso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permitiu Deus que ele demonstrasse a natureza de suas pretensões,</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 a fim de mostrar o efeito de suas propostas mudanças na lei divina.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5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Satanás pretendera desde o princípio que não estava em rebelião.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O Universo todo deve ver o enganador desmascarado. </a:t>
            </a:r>
            <a:endParaRPr lang="pt-BR" sz="2400" b="1" dirty="0">
              <a:solidFill>
                <a:srgbClr val="FF0000"/>
              </a:solidFill>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5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Os habitantes do Céu, e dos mundos,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não estando preparados para compreender</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 a natureza ou consequência do pecado, não poderiam ter visto então a justiça de Deus na destruição de Satanás.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p:txBody>
      </p:sp>
      <p:pic>
        <p:nvPicPr>
          <p:cNvPr id="4" name="Imagem 3" descr="Imagem em preto e branco&#10;&#10;Descrição gerada automaticamente">
            <a:extLst>
              <a:ext uri="{FF2B5EF4-FFF2-40B4-BE49-F238E27FC236}">
                <a16:creationId xmlns:a16="http://schemas.microsoft.com/office/drawing/2014/main" id="{A48B6AB7-F6DE-9393-D4E0-9D5D489FD4AC}"/>
              </a:ext>
            </a:extLst>
          </p:cNvPr>
          <p:cNvPicPr>
            <a:picLocks noChangeAspect="1"/>
          </p:cNvPicPr>
          <p:nvPr/>
        </p:nvPicPr>
        <p:blipFill>
          <a:blip r:embed="rId3">
            <a:extLst>
              <a:ext uri="{28A0092B-C50C-407E-A947-70E740481C1C}">
                <a14:useLocalDpi xmlns:a14="http://schemas.microsoft.com/office/drawing/2010/main" val="0"/>
              </a:ext>
            </a:extLst>
          </a:blip>
          <a:srcRect l="51092"/>
          <a:stretch/>
        </p:blipFill>
        <p:spPr>
          <a:xfrm>
            <a:off x="8672944" y="0"/>
            <a:ext cx="550024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45063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0D0E0F-7A05-F0BD-044C-EA31DC9CD39C}"/>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C7773B8-961C-F2CC-65CF-57D4B7855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E390BD95-7103-03D2-7CAC-EA65F5056C8B}"/>
              </a:ext>
            </a:extLst>
          </p:cNvPr>
          <p:cNvSpPr>
            <a:spLocks noGrp="1"/>
          </p:cNvSpPr>
          <p:nvPr>
            <p:ph idx="1"/>
          </p:nvPr>
        </p:nvSpPr>
        <p:spPr>
          <a:xfrm>
            <a:off x="187040" y="444886"/>
            <a:ext cx="7814728" cy="6011325"/>
          </a:xfrm>
        </p:spPr>
        <p:txBody>
          <a:bodyPr>
            <a:noAutofit/>
          </a:bodyPr>
          <a:lstStyle/>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Houvesse ele sido imediatamente destruído, e alguns teriam servido a Deus pelo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temor em vez de o fazer pelo amor.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A atuação do governo de Satanás, seus efeitos tanto sobre os homens como sobre os anjos, mostrariam qual seria o fruto de se pôr de parte a autoridade divina. Testificariam que, ligado à existência do governo de Deus, está o bem-estar de todas as criaturas que Ele fez.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Assim, a história desta terrível experiência com a rebelião seria uma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salvaguarda perpétua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para todos os seres santos</a:t>
            </a:r>
          </a:p>
        </p:txBody>
      </p:sp>
      <p:pic>
        <p:nvPicPr>
          <p:cNvPr id="4" name="Imagem 3" descr="Imagem em preto e branco&#10;&#10;Descrição gerada automaticamente">
            <a:extLst>
              <a:ext uri="{FF2B5EF4-FFF2-40B4-BE49-F238E27FC236}">
                <a16:creationId xmlns:a16="http://schemas.microsoft.com/office/drawing/2014/main" id="{9ECA5411-D69E-A87D-CAA6-8A9681E78C3F}"/>
              </a:ext>
            </a:extLst>
          </p:cNvPr>
          <p:cNvPicPr>
            <a:picLocks noChangeAspect="1"/>
          </p:cNvPicPr>
          <p:nvPr/>
        </p:nvPicPr>
        <p:blipFill>
          <a:blip r:embed="rId3">
            <a:extLst>
              <a:ext uri="{28A0092B-C50C-407E-A947-70E740481C1C}">
                <a14:useLocalDpi xmlns:a14="http://schemas.microsoft.com/office/drawing/2010/main" val="0"/>
              </a:ext>
            </a:extLst>
          </a:blip>
          <a:srcRect l="51092"/>
          <a:stretch/>
        </p:blipFill>
        <p:spPr>
          <a:xfrm>
            <a:off x="8672944" y="0"/>
            <a:ext cx="550024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62388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C3F39A52-9BFF-21C8-E67F-F27B6F020CBE}"/>
              </a:ext>
            </a:extLst>
          </p:cNvPr>
          <p:cNvSpPr>
            <a:spLocks noGrp="1"/>
          </p:cNvSpPr>
          <p:nvPr>
            <p:ph idx="1"/>
          </p:nvPr>
        </p:nvSpPr>
        <p:spPr>
          <a:xfrm>
            <a:off x="347135" y="1185332"/>
            <a:ext cx="7255932" cy="4588934"/>
          </a:xfrm>
        </p:spPr>
        <p:txBody>
          <a:bodyPr>
            <a:noAutofit/>
          </a:bodyPr>
          <a:lstStyle/>
          <a:p>
            <a:pPr algn="just">
              <a:lnSpc>
                <a:spcPts val="3600"/>
              </a:lnSpc>
              <a:spcBef>
                <a:spcPts val="1200"/>
              </a:spcBef>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“Deus é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amor</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 1 João 4:8.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600"/>
              </a:lnSpc>
              <a:spcBef>
                <a:spcPts val="1200"/>
              </a:spcBef>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Sua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natureza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é amor</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600"/>
              </a:lnSpc>
              <a:spcBef>
                <a:spcPts val="1200"/>
              </a:spcBef>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Sua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lei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é amor</a:t>
            </a:r>
            <a:endParaRPr lang="pt-BR" sz="2400" b="1" dirty="0">
              <a:solidFill>
                <a:srgbClr val="FF0000"/>
              </a:solidFill>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600"/>
              </a:lnSpc>
              <a:spcBef>
                <a:spcPts val="1200"/>
              </a:spcBef>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Toda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manifestação de poder criador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é amor</a:t>
            </a:r>
            <a:endParaRPr lang="pt-BR" sz="2400" b="1" dirty="0">
              <a:solidFill>
                <a:srgbClr val="FF0000"/>
              </a:solidFill>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600"/>
              </a:lnSpc>
              <a:spcBef>
                <a:spcPts val="1200"/>
              </a:spcBef>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A história do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grande conflito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entre o bem e o mal, é também uma demonstração do imutável amor de Deus.</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p:txBody>
      </p:sp>
      <p:pic>
        <p:nvPicPr>
          <p:cNvPr id="4" name="Imagem 3" descr="Imagem em preto e branco&#10;&#10;Descrição gerada automaticamente">
            <a:extLst>
              <a:ext uri="{FF2B5EF4-FFF2-40B4-BE49-F238E27FC236}">
                <a16:creationId xmlns:a16="http://schemas.microsoft.com/office/drawing/2014/main" id="{8D0486F9-6731-AC6E-49AD-EAB88D7DEE89}"/>
              </a:ext>
            </a:extLst>
          </p:cNvPr>
          <p:cNvPicPr>
            <a:picLocks noChangeAspect="1"/>
          </p:cNvPicPr>
          <p:nvPr/>
        </p:nvPicPr>
        <p:blipFill>
          <a:blip r:embed="rId3">
            <a:extLst>
              <a:ext uri="{28A0092B-C50C-407E-A947-70E740481C1C}">
                <a14:useLocalDpi xmlns:a14="http://schemas.microsoft.com/office/drawing/2010/main" val="0"/>
              </a:ext>
            </a:extLst>
          </a:blip>
          <a:srcRect l="51092"/>
          <a:stretch/>
        </p:blipFill>
        <p:spPr>
          <a:xfrm>
            <a:off x="8672944" y="0"/>
            <a:ext cx="550024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097251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6FAA-1E3B-02B0-DEC1-AEEAC8C84627}"/>
            </a:ext>
          </a:extLst>
        </p:cNvPr>
        <p:cNvGrpSpPr/>
        <p:nvPr/>
      </p:nvGrpSpPr>
      <p:grpSpPr>
        <a:xfrm>
          <a:off x="0" y="0"/>
          <a:ext cx="0" cy="0"/>
          <a:chOff x="0" y="0"/>
          <a:chExt cx="0" cy="0"/>
        </a:xfrm>
      </p:grpSpPr>
      <p:pic>
        <p:nvPicPr>
          <p:cNvPr id="4" name="Imagem 3" descr="Uma imagem contendo pessoa, homem, mala, bagagem&#10;&#10;Descrição gerada automaticamente">
            <a:extLst>
              <a:ext uri="{FF2B5EF4-FFF2-40B4-BE49-F238E27FC236}">
                <a16:creationId xmlns:a16="http://schemas.microsoft.com/office/drawing/2014/main" id="{F96B1997-1173-BBCD-F732-2F722FD49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tângulo 1">
            <a:extLst>
              <a:ext uri="{FF2B5EF4-FFF2-40B4-BE49-F238E27FC236}">
                <a16:creationId xmlns:a16="http://schemas.microsoft.com/office/drawing/2014/main" id="{C0D45BBF-E6F3-78ED-27EF-9BE6EB69DE76}"/>
              </a:ext>
            </a:extLst>
          </p:cNvPr>
          <p:cNvSpPr/>
          <p:nvPr/>
        </p:nvSpPr>
        <p:spPr>
          <a:xfrm>
            <a:off x="-1" y="5481364"/>
            <a:ext cx="12191999" cy="707886"/>
          </a:xfrm>
          <a:prstGeom prst="rect">
            <a:avLst/>
          </a:prstGeom>
          <a:noFill/>
        </p:spPr>
        <p:txBody>
          <a:bodyPr wrap="square">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Seja Humilde! Reconheça a Jesus Como Senhor!</a:t>
            </a:r>
          </a:p>
        </p:txBody>
      </p:sp>
    </p:spTree>
    <p:extLst>
      <p:ext uri="{BB962C8B-B14F-4D97-AF65-F5344CB8AC3E}">
        <p14:creationId xmlns:p14="http://schemas.microsoft.com/office/powerpoint/2010/main" val="3518966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F23D4-A353-9D47-1004-704A9EEF20C1}"/>
            </a:ext>
          </a:extLst>
        </p:cNvPr>
        <p:cNvGrpSpPr/>
        <p:nvPr/>
      </p:nvGrpSpPr>
      <p:grpSpPr>
        <a:xfrm>
          <a:off x="0" y="0"/>
          <a:ext cx="0" cy="0"/>
          <a:chOff x="0" y="0"/>
          <a:chExt cx="0" cy="0"/>
        </a:xfrm>
      </p:grpSpPr>
      <p:pic>
        <p:nvPicPr>
          <p:cNvPr id="4" name="Imagem 3" descr="Homem de terno e camisa branca&#10;&#10;Descrição gerada automaticamente">
            <a:extLst>
              <a:ext uri="{FF2B5EF4-FFF2-40B4-BE49-F238E27FC236}">
                <a16:creationId xmlns:a16="http://schemas.microsoft.com/office/drawing/2014/main" id="{05B31A8A-3A35-34C1-5EC7-C3DF91A604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tângulo 1">
            <a:extLst>
              <a:ext uri="{FF2B5EF4-FFF2-40B4-BE49-F238E27FC236}">
                <a16:creationId xmlns:a16="http://schemas.microsoft.com/office/drawing/2014/main" id="{53780F4D-50D5-098F-9D4F-547B3E93A3BD}"/>
              </a:ext>
            </a:extLst>
          </p:cNvPr>
          <p:cNvSpPr/>
          <p:nvPr/>
        </p:nvSpPr>
        <p:spPr>
          <a:xfrm>
            <a:off x="6790266" y="2705725"/>
            <a:ext cx="4876800" cy="1446550"/>
          </a:xfrm>
          <a:prstGeom prst="rect">
            <a:avLst/>
          </a:prstGeom>
          <a:noFill/>
        </p:spPr>
        <p:txBody>
          <a:bodyPr wrap="square">
            <a:spAutoFit/>
          </a:bodyPr>
          <a:lstStyle/>
          <a:p>
            <a:pPr algn="ctr" eaLnBrk="1" hangingPunct="1">
              <a:defRPr/>
            </a:pPr>
            <a:r>
              <a:rPr lang="pt-BR" sz="4400" b="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O Que é o </a:t>
            </a:r>
          </a:p>
          <a:p>
            <a:pPr algn="ctr" eaLnBrk="1" hangingPunct="1">
              <a:defRPr/>
            </a:pPr>
            <a:r>
              <a:rPr lang="pt-BR" sz="4400" b="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Livre-arbítrio?</a:t>
            </a:r>
          </a:p>
        </p:txBody>
      </p:sp>
    </p:spTree>
    <p:extLst>
      <p:ext uri="{BB962C8B-B14F-4D97-AF65-F5344CB8AC3E}">
        <p14:creationId xmlns:p14="http://schemas.microsoft.com/office/powerpoint/2010/main" val="2111955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9A6019-E165-13AB-75B4-7AB8D1E59541}"/>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7A4DD0A-D4EA-F42E-65D8-6812BCF39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65E8828E-65E1-D845-466B-4E0F9FDE2BCE}"/>
              </a:ext>
            </a:extLst>
          </p:cNvPr>
          <p:cNvSpPr>
            <a:spLocks noGrp="1"/>
          </p:cNvSpPr>
          <p:nvPr>
            <p:ph idx="1"/>
          </p:nvPr>
        </p:nvSpPr>
        <p:spPr>
          <a:xfrm>
            <a:off x="279403" y="897468"/>
            <a:ext cx="7306730" cy="5434059"/>
          </a:xfrm>
        </p:spPr>
        <p:txBody>
          <a:bodyPr>
            <a:noAutofit/>
          </a:bodyPr>
          <a:lstStyle/>
          <a:p>
            <a:pPr algn="just">
              <a:lnSpc>
                <a:spcPts val="3600"/>
              </a:lnSpc>
              <a:spcBef>
                <a:spcPts val="1200"/>
              </a:spcBef>
              <a:spcAft>
                <a:spcPts val="600"/>
              </a:spcAft>
            </a:pPr>
            <a:r>
              <a:rPr lang="pt-BR" sz="2400" b="1" kern="150" dirty="0">
                <a:latin typeface="Arial" panose="020B0604020202020204" pitchFamily="34" charset="0"/>
                <a:ea typeface="Calibri" panose="020F0502020204030204" pitchFamily="34" charset="0"/>
                <a:cs typeface="Times New Roman" panose="02020603050405020304" pitchFamily="18" charset="0"/>
              </a:rPr>
              <a:t>Deus deseja de todas as Suas criaturas o serviço de amor, serviço que </a:t>
            </a:r>
            <a:r>
              <a:rPr lang="pt-BR" sz="2400" b="1" kern="150" dirty="0">
                <a:solidFill>
                  <a:srgbClr val="FF0000"/>
                </a:solidFill>
                <a:latin typeface="Arial" panose="020B0604020202020204" pitchFamily="34" charset="0"/>
                <a:ea typeface="Calibri" panose="020F0502020204030204" pitchFamily="34" charset="0"/>
                <a:cs typeface="Times New Roman" panose="02020603050405020304" pitchFamily="18" charset="0"/>
              </a:rPr>
              <a:t>brote de uma apreciação de Seu caráter. </a:t>
            </a:r>
            <a:endParaRPr lang="pt-BR" sz="2400" b="1" dirty="0">
              <a:solidFill>
                <a:srgbClr val="FF0000"/>
              </a:solidFill>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600"/>
              </a:lnSpc>
              <a:spcBef>
                <a:spcPts val="1200"/>
              </a:spcBef>
              <a:spcAft>
                <a:spcPts val="600"/>
              </a:spcAft>
            </a:pPr>
            <a:r>
              <a:rPr lang="pt-BR" sz="2400" b="1" kern="150" dirty="0">
                <a:latin typeface="Arial" panose="020B0604020202020204" pitchFamily="34" charset="0"/>
                <a:ea typeface="Calibri" panose="020F0502020204030204" pitchFamily="34" charset="0"/>
                <a:cs typeface="Times New Roman" panose="02020603050405020304" pitchFamily="18" charset="0"/>
              </a:rPr>
              <a:t>Ele não tem prazer na obediência forçada; e a todos concede vontade livre, para que Lhe possam prestar </a:t>
            </a:r>
            <a:r>
              <a:rPr lang="pt-BR" sz="2400" b="1" kern="150" dirty="0">
                <a:solidFill>
                  <a:srgbClr val="FF0000"/>
                </a:solidFill>
                <a:latin typeface="Arial" panose="020B0604020202020204" pitchFamily="34" charset="0"/>
                <a:ea typeface="Calibri" panose="020F0502020204030204" pitchFamily="34" charset="0"/>
                <a:cs typeface="Times New Roman" panose="02020603050405020304" pitchFamily="18" charset="0"/>
              </a:rPr>
              <a:t>serviço voluntário. </a:t>
            </a:r>
            <a:endParaRPr lang="pt-BR" sz="2400" b="1" dirty="0">
              <a:solidFill>
                <a:srgbClr val="FF0000"/>
              </a:solidFill>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600"/>
              </a:lnSpc>
              <a:spcBef>
                <a:spcPts val="1200"/>
              </a:spcBef>
              <a:spcAft>
                <a:spcPts val="600"/>
              </a:spcAft>
            </a:pPr>
            <a:r>
              <a:rPr lang="pt-BR" sz="2400" b="1" kern="150" dirty="0">
                <a:latin typeface="Arial" panose="020B0604020202020204" pitchFamily="34" charset="0"/>
                <a:ea typeface="Calibri" panose="020F0502020204030204" pitchFamily="34" charset="0"/>
                <a:cs typeface="Times New Roman" panose="02020603050405020304" pitchFamily="18" charset="0"/>
              </a:rPr>
              <a:t>Enquanto todos os seres criados reconheceram a lealdade pelo amor, </a:t>
            </a:r>
            <a:r>
              <a:rPr lang="pt-BR" sz="2400" b="1" kern="150" dirty="0">
                <a:solidFill>
                  <a:srgbClr val="FF0000"/>
                </a:solidFill>
                <a:latin typeface="Arial" panose="020B0604020202020204" pitchFamily="34" charset="0"/>
                <a:ea typeface="Calibri" panose="020F0502020204030204" pitchFamily="34" charset="0"/>
                <a:cs typeface="Times New Roman" panose="02020603050405020304" pitchFamily="18" charset="0"/>
              </a:rPr>
              <a:t>houve perfeita harmonia </a:t>
            </a:r>
            <a:r>
              <a:rPr lang="pt-BR" sz="2400" b="1" kern="150" dirty="0">
                <a:latin typeface="Arial" panose="020B0604020202020204" pitchFamily="34" charset="0"/>
                <a:ea typeface="Calibri" panose="020F0502020204030204" pitchFamily="34" charset="0"/>
                <a:cs typeface="Times New Roman" panose="02020603050405020304" pitchFamily="18" charset="0"/>
              </a:rPr>
              <a:t>por todo o Universo de Deus. </a:t>
            </a:r>
            <a:endParaRPr lang="pt-BR" sz="2400" b="1" dirty="0">
              <a:latin typeface="Trebuchet MS" panose="020B0603020202020204" pitchFamily="34" charset="0"/>
              <a:ea typeface="Trebuchet MS" panose="020B0603020202020204" pitchFamily="34" charset="0"/>
              <a:cs typeface="Times New Roman" panose="02020603050405020304" pitchFamily="18" charset="0"/>
            </a:endParaRPr>
          </a:p>
        </p:txBody>
      </p:sp>
      <p:pic>
        <p:nvPicPr>
          <p:cNvPr id="2" name="Imagem 1" descr="Imagem em preto e branco&#10;&#10;Descrição gerada automaticamente">
            <a:extLst>
              <a:ext uri="{FF2B5EF4-FFF2-40B4-BE49-F238E27FC236}">
                <a16:creationId xmlns:a16="http://schemas.microsoft.com/office/drawing/2014/main" id="{F6FF49A8-82A0-6429-C89F-36E9F79DA239}"/>
              </a:ext>
            </a:extLst>
          </p:cNvPr>
          <p:cNvPicPr>
            <a:picLocks noChangeAspect="1"/>
          </p:cNvPicPr>
          <p:nvPr/>
        </p:nvPicPr>
        <p:blipFill>
          <a:blip r:embed="rId3">
            <a:extLst>
              <a:ext uri="{28A0092B-C50C-407E-A947-70E740481C1C}">
                <a14:useLocalDpi xmlns:a14="http://schemas.microsoft.com/office/drawing/2010/main" val="0"/>
              </a:ext>
            </a:extLst>
          </a:blip>
          <a:srcRect l="51092"/>
          <a:stretch/>
        </p:blipFill>
        <p:spPr>
          <a:xfrm>
            <a:off x="8672944" y="0"/>
            <a:ext cx="550024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40340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10C14-CD47-249C-382E-ABAF92231E53}"/>
            </a:ext>
          </a:extLst>
        </p:cNvPr>
        <p:cNvGrpSpPr/>
        <p:nvPr/>
      </p:nvGrpSpPr>
      <p:grpSpPr>
        <a:xfrm>
          <a:off x="0" y="0"/>
          <a:ext cx="0" cy="0"/>
          <a:chOff x="0" y="0"/>
          <a:chExt cx="0" cy="0"/>
        </a:xfrm>
      </p:grpSpPr>
      <p:pic>
        <p:nvPicPr>
          <p:cNvPr id="5" name="Imagem 4" descr="Por do sol no horizonte&#10;&#10;Descrição gerada automaticamente">
            <a:extLst>
              <a:ext uri="{FF2B5EF4-FFF2-40B4-BE49-F238E27FC236}">
                <a16:creationId xmlns:a16="http://schemas.microsoft.com/office/drawing/2014/main" id="{82AC3BF5-D245-1829-7FF8-32F07B7EA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tângulo 1">
            <a:extLst>
              <a:ext uri="{FF2B5EF4-FFF2-40B4-BE49-F238E27FC236}">
                <a16:creationId xmlns:a16="http://schemas.microsoft.com/office/drawing/2014/main" id="{D4C67958-7DF5-DE6D-67A7-6FEE931D08B2}"/>
              </a:ext>
            </a:extLst>
          </p:cNvPr>
          <p:cNvSpPr/>
          <p:nvPr/>
        </p:nvSpPr>
        <p:spPr>
          <a:xfrm>
            <a:off x="0" y="3044279"/>
            <a:ext cx="8669867" cy="769441"/>
          </a:xfrm>
          <a:prstGeom prst="rect">
            <a:avLst/>
          </a:prstGeom>
          <a:noFill/>
        </p:spPr>
        <p:txBody>
          <a:bodyPr wrap="square">
            <a:spAutoFit/>
          </a:bodyPr>
          <a:lstStyle/>
          <a:p>
            <a:pPr algn="ctr" eaLnBrk="1" hangingPunct="1">
              <a:defRPr/>
            </a:pPr>
            <a:r>
              <a:rPr lang="pt-BR" sz="4400" b="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Qual a Origem do Pecado?</a:t>
            </a:r>
          </a:p>
        </p:txBody>
      </p:sp>
    </p:spTree>
    <p:extLst>
      <p:ext uri="{BB962C8B-B14F-4D97-AF65-F5344CB8AC3E}">
        <p14:creationId xmlns:p14="http://schemas.microsoft.com/office/powerpoint/2010/main" val="1714710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B4C4C8-8C35-E25D-DB2A-7DC8E21DEF31}"/>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474C98B-B633-1A0C-500C-F01B6D85DD3A}"/>
              </a:ext>
            </a:extLst>
          </p:cNvPr>
          <p:cNvSpPr>
            <a:spLocks noGrp="1"/>
          </p:cNvSpPr>
          <p:nvPr>
            <p:ph idx="1"/>
          </p:nvPr>
        </p:nvSpPr>
        <p:spPr>
          <a:xfrm>
            <a:off x="294360" y="346364"/>
            <a:ext cx="7374464" cy="6511627"/>
          </a:xfrm>
        </p:spPr>
        <p:txBody>
          <a:bodyPr>
            <a:noAutofit/>
          </a:bodyPr>
          <a:lstStyle/>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Houve um ser que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perverteu</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 a liberdade que Deus concedera a Suas criaturas.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O pecado originou-se com aquele que, abaixo de Cristo, fora o mais honrado por Deus, e o mais elevado em poder e glória entre os habitantes do Céu. Lúcifer, “filho da alva”, era o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primeiro dos querubins cobridores, </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santo, incontaminado.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a:p>
            <a:pPr algn="just">
              <a:lnSpc>
                <a:spcPts val="3600"/>
              </a:lnSpc>
              <a:spcAft>
                <a:spcPts val="600"/>
              </a:spcAft>
            </a:pP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Permanecia </a:t>
            </a:r>
            <a:r>
              <a:rPr lang="pt-BR" sz="2400" b="1" kern="1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na presença do grande Criador,</a:t>
            </a:r>
            <a:r>
              <a:rPr lang="pt-BR" sz="2400" b="1" kern="150" dirty="0">
                <a:effectLst/>
                <a:latin typeface="Arial" panose="020B0604020202020204" pitchFamily="34" charset="0"/>
                <a:ea typeface="Calibri" panose="020F0502020204030204" pitchFamily="34" charset="0"/>
                <a:cs typeface="Times New Roman" panose="02020603050405020304" pitchFamily="18" charset="0"/>
              </a:rPr>
              <a:t> e os incessantes raios de glória que cercavam o eterno Deus, repousavam sobre ele. Ezequiel 28:12-15. </a:t>
            </a:r>
            <a:endParaRPr lang="pt-BR" sz="2400" b="1" dirty="0">
              <a:effectLst/>
              <a:latin typeface="Trebuchet MS" panose="020B0603020202020204" pitchFamily="34" charset="0"/>
              <a:ea typeface="Trebuchet MS" panose="020B0603020202020204" pitchFamily="34" charset="0"/>
              <a:cs typeface="Times New Roman" panose="02020603050405020304" pitchFamily="18" charset="0"/>
            </a:endParaRPr>
          </a:p>
        </p:txBody>
      </p:sp>
      <p:pic>
        <p:nvPicPr>
          <p:cNvPr id="2" name="Imagem 1" descr="Imagem em preto e branco&#10;&#10;Descrição gerada automaticamente">
            <a:extLst>
              <a:ext uri="{FF2B5EF4-FFF2-40B4-BE49-F238E27FC236}">
                <a16:creationId xmlns:a16="http://schemas.microsoft.com/office/drawing/2014/main" id="{5EC3CCBF-2DB0-B026-DB08-277D7C95B5F5}"/>
              </a:ext>
            </a:extLst>
          </p:cNvPr>
          <p:cNvPicPr>
            <a:picLocks noChangeAspect="1"/>
          </p:cNvPicPr>
          <p:nvPr/>
        </p:nvPicPr>
        <p:blipFill>
          <a:blip r:embed="rId3">
            <a:extLst>
              <a:ext uri="{28A0092B-C50C-407E-A947-70E740481C1C}">
                <a14:useLocalDpi xmlns:a14="http://schemas.microsoft.com/office/drawing/2010/main" val="0"/>
              </a:ext>
            </a:extLst>
          </a:blip>
          <a:srcRect l="51092"/>
          <a:stretch/>
        </p:blipFill>
        <p:spPr>
          <a:xfrm>
            <a:off x="8672944" y="0"/>
            <a:ext cx="550024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709886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5899B-3D02-38E3-95C1-D47F1A07007E}"/>
            </a:ext>
          </a:extLst>
        </p:cNvPr>
        <p:cNvGrpSpPr/>
        <p:nvPr/>
      </p:nvGrpSpPr>
      <p:grpSpPr>
        <a:xfrm>
          <a:off x="0" y="0"/>
          <a:ext cx="0" cy="0"/>
          <a:chOff x="0" y="0"/>
          <a:chExt cx="0" cy="0"/>
        </a:xfrm>
      </p:grpSpPr>
      <p:pic>
        <p:nvPicPr>
          <p:cNvPr id="4" name="Imagem 3" descr="Criança em pé na neve&#10;&#10;Descrição gerada automaticamente com confiança baixa">
            <a:extLst>
              <a:ext uri="{FF2B5EF4-FFF2-40B4-BE49-F238E27FC236}">
                <a16:creationId xmlns:a16="http://schemas.microsoft.com/office/drawing/2014/main" id="{173338C2-86E4-9615-D61F-B28A53C4F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tângulo 1">
            <a:extLst>
              <a:ext uri="{FF2B5EF4-FFF2-40B4-BE49-F238E27FC236}">
                <a16:creationId xmlns:a16="http://schemas.microsoft.com/office/drawing/2014/main" id="{FE0113A4-6D3C-74F9-8CBA-F0D1D66351E5}"/>
              </a:ext>
            </a:extLst>
          </p:cNvPr>
          <p:cNvSpPr/>
          <p:nvPr/>
        </p:nvSpPr>
        <p:spPr>
          <a:xfrm>
            <a:off x="5678827" y="3044279"/>
            <a:ext cx="5808133" cy="769441"/>
          </a:xfrm>
          <a:prstGeom prst="rect">
            <a:avLst/>
          </a:prstGeom>
          <a:noFill/>
        </p:spPr>
        <p:txBody>
          <a:bodyPr wrap="square">
            <a:spAutoFit/>
          </a:bodyPr>
          <a:lstStyle/>
          <a:p>
            <a:pPr algn="ctr" eaLnBrk="1" hangingPunct="1">
              <a:defRPr/>
            </a:pPr>
            <a:r>
              <a:rPr lang="pt-BR" sz="4400" b="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Como Lúcifer Pecou?</a:t>
            </a:r>
          </a:p>
        </p:txBody>
      </p:sp>
    </p:spTree>
    <p:extLst>
      <p:ext uri="{BB962C8B-B14F-4D97-AF65-F5344CB8AC3E}">
        <p14:creationId xmlns:p14="http://schemas.microsoft.com/office/powerpoint/2010/main" val="183159112"/>
      </p:ext>
    </p:extLst>
  </p:cSld>
  <p:clrMapOvr>
    <a:masterClrMapping/>
  </p:clrMapOvr>
</p:sld>
</file>

<file path=ppt/theme/theme1.xml><?xml version="1.0" encoding="utf-8"?>
<a:theme xmlns:a="http://schemas.openxmlformats.org/drawingml/2006/main" name="Tema do Office">
  <a:themeElements>
    <a:clrScheme name="Personalizada 1">
      <a:dk1>
        <a:sysClr val="windowText" lastClr="000000"/>
      </a:dk1>
      <a:lt1>
        <a:sysClr val="window" lastClr="FFFFFF"/>
      </a:lt1>
      <a:dk2>
        <a:srgbClr val="FFFFFF"/>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FF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213</TotalTime>
  <Words>6674</Words>
  <Application>Microsoft Office PowerPoint</Application>
  <PresentationFormat>Widescreen</PresentationFormat>
  <Paragraphs>279</Paragraphs>
  <Slides>40</Slides>
  <Notes>40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40</vt:i4>
      </vt:variant>
    </vt:vector>
  </HeadingPairs>
  <TitlesOfParts>
    <vt:vector size="48" baseType="lpstr">
      <vt:lpstr>Aptos</vt:lpstr>
      <vt:lpstr>Aptos Display</vt:lpstr>
      <vt:lpstr>Arial</vt:lpstr>
      <vt:lpstr>Berlin Sans FB</vt:lpstr>
      <vt:lpstr>Berlin Sans FB Demi</vt:lpstr>
      <vt:lpstr>Google Sans</vt:lpstr>
      <vt:lpstr>Trebuchet MS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ELLEN G. WHITE-PATRIARCAS E PROFETAS</dc:subject>
  <dc:creator>Pr. Marcelo Augusto de Carvalho</dc:creator>
  <cp:keywords>www.4tons.com.br</cp:keywords>
  <cp:lastModifiedBy>Pr. Marcelo Augusto de Carvalho</cp:lastModifiedBy>
  <cp:revision>7</cp:revision>
  <dcterms:created xsi:type="dcterms:W3CDTF">2024-11-23T19:33:20Z</dcterms:created>
  <dcterms:modified xsi:type="dcterms:W3CDTF">2024-12-06T17:25:48Z</dcterms:modified>
  <cp:category>2025</cp:category>
</cp:coreProperties>
</file>